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49"/>
  </p:notesMasterIdLst>
  <p:sldIdLst>
    <p:sldId id="257" r:id="rId2"/>
    <p:sldId id="264" r:id="rId3"/>
    <p:sldId id="297" r:id="rId4"/>
    <p:sldId id="298" r:id="rId5"/>
    <p:sldId id="302" r:id="rId6"/>
    <p:sldId id="303" r:id="rId7"/>
    <p:sldId id="305" r:id="rId8"/>
    <p:sldId id="304" r:id="rId9"/>
    <p:sldId id="306" r:id="rId10"/>
    <p:sldId id="307" r:id="rId11"/>
    <p:sldId id="308" r:id="rId12"/>
    <p:sldId id="309" r:id="rId13"/>
    <p:sldId id="311" r:id="rId14"/>
    <p:sldId id="310" r:id="rId15"/>
    <p:sldId id="312" r:id="rId16"/>
    <p:sldId id="313" r:id="rId17"/>
    <p:sldId id="314" r:id="rId18"/>
    <p:sldId id="315" r:id="rId19"/>
    <p:sldId id="317" r:id="rId20"/>
    <p:sldId id="318" r:id="rId21"/>
    <p:sldId id="319" r:id="rId22"/>
    <p:sldId id="320" r:id="rId23"/>
    <p:sldId id="321" r:id="rId24"/>
    <p:sldId id="323" r:id="rId25"/>
    <p:sldId id="322" r:id="rId26"/>
    <p:sldId id="324" r:id="rId27"/>
    <p:sldId id="325" r:id="rId28"/>
    <p:sldId id="326" r:id="rId29"/>
    <p:sldId id="327" r:id="rId30"/>
    <p:sldId id="328" r:id="rId31"/>
    <p:sldId id="329" r:id="rId32"/>
    <p:sldId id="330" r:id="rId33"/>
    <p:sldId id="331" r:id="rId34"/>
    <p:sldId id="299" r:id="rId35"/>
    <p:sldId id="337" r:id="rId36"/>
    <p:sldId id="338" r:id="rId37"/>
    <p:sldId id="339" r:id="rId38"/>
    <p:sldId id="340" r:id="rId39"/>
    <p:sldId id="341" r:id="rId40"/>
    <p:sldId id="342" r:id="rId41"/>
    <p:sldId id="343" r:id="rId42"/>
    <p:sldId id="300" r:id="rId43"/>
    <p:sldId id="332" r:id="rId44"/>
    <p:sldId id="333" r:id="rId45"/>
    <p:sldId id="334" r:id="rId46"/>
    <p:sldId id="301" r:id="rId47"/>
    <p:sldId id="335" r:id="rId4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0" autoAdjust="0"/>
    <p:restoredTop sz="94662" autoAdjust="0"/>
  </p:normalViewPr>
  <p:slideViewPr>
    <p:cSldViewPr snapToGrid="0">
      <p:cViewPr>
        <p:scale>
          <a:sx n="70" d="100"/>
          <a:sy n="70" d="100"/>
        </p:scale>
        <p:origin x="-52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6B5CE0-16A0-43A4-A3BD-8D877E890709}" type="datetimeFigureOut">
              <a:rPr lang="fr-FR" smtClean="0"/>
              <a:pPr/>
              <a:t>05/02/2018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9CC637-EE06-42A6-B54A-6D6F1961CE1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127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2FF9D-BDF0-40C6-B793-99F9574990B6}" type="slidenum">
              <a:rPr lang="fr-FR" smtClean="0">
                <a:solidFill>
                  <a:prstClr val="black"/>
                </a:solidFill>
              </a:rPr>
              <a:pPr/>
              <a:t>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395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1200" dirty="0" smtClean="0"/>
              <a:t>Sur un tir AT rebond AK </a:t>
            </a:r>
            <a:r>
              <a:rPr lang="fr-FR" sz="1200" smtClean="0"/>
              <a:t>trajectoire</a:t>
            </a:r>
            <a:r>
              <a:rPr lang="fr-FR" sz="1200" baseline="0" smtClean="0"/>
              <a:t> ballon.</a:t>
            </a:r>
          </a:p>
          <a:p>
            <a:endParaRPr lang="fr-FR" sz="12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1D8F7-2BDD-4C56-98AF-2E212EF349F3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697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1D8F7-2BDD-4C56-98AF-2E212EF349F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697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1D8F7-2BDD-4C56-98AF-2E212EF349F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697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1D8F7-2BDD-4C56-98AF-2E212EF349F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697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CC637-EE06-42A6-B54A-6D6F1961CE1B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641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CC637-EE06-42A6-B54A-6D6F1961CE1B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8204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1D8F7-2BDD-4C56-98AF-2E212EF349F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697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1D8F7-2BDD-4C56-98AF-2E212EF349F3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6979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1200" dirty="0" smtClean="0"/>
              <a:t>Sur un tir AT rebond AK trajectoire</a:t>
            </a:r>
            <a:r>
              <a:rPr lang="fr-FR" sz="1200" baseline="0" dirty="0" smtClean="0"/>
              <a:t> ballon.</a:t>
            </a:r>
          </a:p>
          <a:p>
            <a:endParaRPr lang="fr-FR" sz="12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1D8F7-2BDD-4C56-98AF-2E212EF349F3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697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85129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3586123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1691726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1675684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1883483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3736317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B8E43-1BD3-46A1-91FA-F6551B99BBA1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2/5/2018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1900111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077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6666D-062A-475B-A78B-F208CE941880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2/5/2018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377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DD255-61E7-41A2-B3A6-19E1748C5761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2/5/2018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773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8D88-9DCB-457F-8D33-CC50E76411FF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2/5/2018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72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72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14061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5C95D-1506-4C3B-B6BA-90999D12C969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2/5/2018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109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56A6-3969-49FB-BC3E-0705FD2FA061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2/5/2018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651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4E79B-3331-4388-89B7-CBEC302360E7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2/5/2018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289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F5F50-DDD3-4DDA-A724-91E3D21354D8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2/5/2018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6503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802970D9-6A4C-476D-A523-8E7B8981F142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2/5/2018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716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07D77-F85E-4EE6-AB1D-DAB3BC7B6002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2/5/2018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99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F3169-B923-4336-B24F-C19C0F20783E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2/5/2018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141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A1101-A06D-43E2-A0CE-5F0F5FE375AF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2/5/2018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640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29F0A-1C71-4A4E-A836-3F9EFF12F140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2/5/2018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17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F04F6-AAED-4248-A946-36C21EEE77D8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2/5/2018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30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8608D-0963-4EAA-8FF8-E71A49A56F38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2/5/2018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266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8350D-5C95-473E-853D-597F743428A7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2/5/2018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722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9BA05-FD90-4A03-AFE6-CBDEE2139259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2/5/2018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887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F85EE89-94B4-4478-BA0F-72B5D54DC2C5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457200"/>
              <a:t>2/5/2018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‹N°›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1834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slide" Target="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slide" Target="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image" Target="../media/image8.png"/><Relationship Id="rId7" Type="http://schemas.openxmlformats.org/officeDocument/2006/relationships/slide" Target="slide24.xml"/><Relationship Id="rId12" Type="http://schemas.openxmlformats.org/officeDocument/2006/relationships/slide" Target="slide33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slide" Target="slide30.xml"/><Relationship Id="rId5" Type="http://schemas.openxmlformats.org/officeDocument/2006/relationships/image" Target="../media/image9.png"/><Relationship Id="rId10" Type="http://schemas.openxmlformats.org/officeDocument/2006/relationships/slide" Target="slide31.xml"/><Relationship Id="rId4" Type="http://schemas.microsoft.com/office/2007/relationships/hdphoto" Target="../media/hdphoto3.wdp"/><Relationship Id="rId9" Type="http://schemas.openxmlformats.org/officeDocument/2006/relationships/slide" Target="slide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slide" Target="slid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slide" Target="slide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slide" Target="slid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3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5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slide" Target="slide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slide" Target="slide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microsoft.com/office/2007/relationships/media" Target="../media/media9.mp4"/><Relationship Id="rId1" Type="http://schemas.openxmlformats.org/officeDocument/2006/relationships/video" Target="NULL" TargetMode="Externa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3" Type="http://schemas.openxmlformats.org/officeDocument/2006/relationships/image" Target="../media/image7.png"/><Relationship Id="rId7" Type="http://schemas.openxmlformats.org/officeDocument/2006/relationships/slide" Target="slide4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slide" Target="slide5.xml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microsoft.com/office/2007/relationships/media" Target="../media/media10.mp4"/><Relationship Id="rId1" Type="http://schemas.openxmlformats.org/officeDocument/2006/relationships/video" Target="NULL" TargetMode="Externa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slide" Target="slide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slide" Target="slide4.xml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microsoft.com/office/2007/relationships/hdphoto" Target="../media/hdphoto3.wdp"/><Relationship Id="rId5" Type="http://schemas.openxmlformats.org/officeDocument/2006/relationships/image" Target="../media/image42.png"/><Relationship Id="rId10" Type="http://schemas.openxmlformats.org/officeDocument/2006/relationships/image" Target="../media/image8.png"/><Relationship Id="rId4" Type="http://schemas.openxmlformats.org/officeDocument/2006/relationships/image" Target="../media/image41.png"/><Relationship Id="rId9" Type="http://schemas.openxmlformats.org/officeDocument/2006/relationships/slide" Target="slide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slide" Target="slide4.xml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microsoft.com/office/2007/relationships/hdphoto" Target="../media/hdphoto3.wdp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microsoft.com/office/2007/relationships/hdphoto" Target="../media/hdphoto3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slide" Target="slide4.xml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slide" Target="slide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.png"/><Relationship Id="rId7" Type="http://schemas.openxmlformats.org/officeDocument/2006/relationships/slide" Target="slide23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microsoft.com/office/2007/relationships/hdphoto" Target="../media/hdphoto3.wdp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0322" y="1690979"/>
            <a:ext cx="8144134" cy="1373070"/>
          </a:xfrm>
        </p:spPr>
        <p:txBody>
          <a:bodyPr/>
          <a:lstStyle/>
          <a:p>
            <a:r>
              <a:rPr lang="fr-FR" dirty="0" smtClean="0"/>
              <a:t>Formation JO Basketball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990133" y="1736084"/>
            <a:ext cx="3201867" cy="1477367"/>
          </a:xfrm>
        </p:spPr>
        <p:txBody>
          <a:bodyPr>
            <a:normAutofit/>
          </a:bodyPr>
          <a:lstStyle/>
          <a:p>
            <a:pPr algn="ctr"/>
            <a:endParaRPr lang="fr-FR" b="1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fr-FR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Niveau départemental Collège/Lycée</a:t>
            </a:r>
            <a:endParaRPr lang="fr-FR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Sous-titre 2"/>
          <p:cNvSpPr txBox="1">
            <a:spLocks/>
          </p:cNvSpPr>
          <p:nvPr/>
        </p:nvSpPr>
        <p:spPr>
          <a:xfrm>
            <a:off x="2847548" y="6011535"/>
            <a:ext cx="9162653" cy="11176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>
                <a:solidFill>
                  <a:prstClr val="white"/>
                </a:solidFill>
              </a:rPr>
              <a:t>L . DAL   10/2017</a:t>
            </a:r>
          </a:p>
          <a:p>
            <a:r>
              <a:rPr lang="fr-FR" dirty="0" smtClean="0">
                <a:solidFill>
                  <a:prstClr val="white"/>
                </a:solidFill>
              </a:rPr>
              <a:t>Collège Germinal (59)</a:t>
            </a:r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48" y="3184021"/>
            <a:ext cx="4488408" cy="3673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231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Connaitre le règlement – Test </a:t>
            </a:r>
            <a:r>
              <a:rPr lang="fr-FR" dirty="0" err="1" smtClean="0"/>
              <a:t>Ppt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0321" y="2336873"/>
            <a:ext cx="11054479" cy="9727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200" b="1" dirty="0"/>
              <a:t>3</a:t>
            </a:r>
            <a:r>
              <a:rPr lang="fr-FR" sz="3200" i="1" dirty="0" smtClean="0"/>
              <a:t>) </a:t>
            </a:r>
            <a:r>
              <a:rPr lang="fr-FR" sz="3200" i="1" dirty="0"/>
              <a:t>Quelle(s) situation(s) constitue(nt) une violation?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0" b="992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864178"/>
            <a:ext cx="981075" cy="80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742950" y="3174121"/>
            <a:ext cx="10001250" cy="523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</a:t>
            </a:r>
            <a:r>
              <a:rPr lang="fr-FR" sz="2800" dirty="0"/>
              <a:t>) Mettre sa main sous la balle et reprendre son dribble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42950" y="3821821"/>
            <a:ext cx="10001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B) Lancer la balle en l'air la récupérer sans avoir été </a:t>
            </a:r>
            <a:r>
              <a:rPr lang="fr-FR" sz="2800" dirty="0" smtClean="0"/>
              <a:t>touchée par un autre joueur.</a:t>
            </a:r>
            <a:endParaRPr lang="fr-FR" sz="2800" dirty="0"/>
          </a:p>
        </p:txBody>
      </p:sp>
      <p:sp>
        <p:nvSpPr>
          <p:cNvPr id="8" name="ZoneTexte 7"/>
          <p:cNvSpPr txBox="1"/>
          <p:nvPr/>
        </p:nvSpPr>
        <p:spPr>
          <a:xfrm>
            <a:off x="742950" y="4873281"/>
            <a:ext cx="10001250" cy="523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C</a:t>
            </a:r>
            <a:r>
              <a:rPr lang="fr-FR" sz="2800" dirty="0"/>
              <a:t>) Recevoir en faisant un rebond involontaire puis dribbler.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42950" y="5501931"/>
            <a:ext cx="10001250" cy="523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D) Faire 3 pas en dribblant</a:t>
            </a:r>
          </a:p>
        </p:txBody>
      </p:sp>
    </p:spTree>
    <p:extLst>
      <p:ext uri="{BB962C8B-B14F-4D97-AF65-F5344CB8AC3E}">
        <p14:creationId xmlns:p14="http://schemas.microsoft.com/office/powerpoint/2010/main" val="295543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Connaitre le règlement – Test </a:t>
            </a:r>
            <a:r>
              <a:rPr lang="fr-FR" dirty="0" err="1" smtClean="0"/>
              <a:t>Ppt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0321" y="2336873"/>
            <a:ext cx="11054479" cy="9727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200" b="1" i="1" dirty="0" smtClean="0"/>
              <a:t>4</a:t>
            </a:r>
            <a:r>
              <a:rPr lang="fr-FR" sz="3200" i="1" dirty="0" smtClean="0"/>
              <a:t>) </a:t>
            </a:r>
            <a:r>
              <a:rPr lang="fr-FR" sz="3200" i="1" dirty="0"/>
              <a:t>Quand s'applique la possession alternée?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0" b="992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864178"/>
            <a:ext cx="981075" cy="80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742950" y="3174121"/>
            <a:ext cx="5644202" cy="523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</a:t>
            </a:r>
            <a:r>
              <a:rPr lang="fr-FR" sz="2800" dirty="0"/>
              <a:t>) Sur </a:t>
            </a:r>
            <a:r>
              <a:rPr lang="fr-FR" sz="2800" dirty="0" smtClean="0"/>
              <a:t>ballon tenu.</a:t>
            </a:r>
            <a:endParaRPr lang="fr-FR" sz="2800" dirty="0"/>
          </a:p>
        </p:txBody>
      </p:sp>
      <p:sp>
        <p:nvSpPr>
          <p:cNvPr id="7" name="ZoneTexte 6"/>
          <p:cNvSpPr txBox="1"/>
          <p:nvPr/>
        </p:nvSpPr>
        <p:spPr>
          <a:xfrm>
            <a:off x="742950" y="3821821"/>
            <a:ext cx="5644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B) À chaque quart temps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42950" y="4557971"/>
            <a:ext cx="5644202" cy="523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C) Sur </a:t>
            </a:r>
            <a:r>
              <a:rPr lang="fr-FR" sz="2800" dirty="0"/>
              <a:t>touche incertaine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42951" y="5186621"/>
            <a:ext cx="5644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D) Lorsque le ballon touche le montant du panier.</a:t>
            </a:r>
          </a:p>
        </p:txBody>
      </p:sp>
      <p:pic>
        <p:nvPicPr>
          <p:cNvPr id="6146" name="Picture 2" descr="C:\Users\Lucie\Desktop\entre deux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623" y="2788793"/>
            <a:ext cx="4966003" cy="311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63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Connaitre le règlement – Test </a:t>
            </a:r>
            <a:r>
              <a:rPr lang="fr-FR" dirty="0" err="1" smtClean="0"/>
              <a:t>Ppt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930055" y="2106791"/>
            <a:ext cx="3867374" cy="90442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FR" sz="2800" b="1" i="1" dirty="0"/>
              <a:t>5</a:t>
            </a:r>
            <a:r>
              <a:rPr lang="fr-FR" sz="2800" b="1" i="1" dirty="0" smtClean="0"/>
              <a:t>) </a:t>
            </a:r>
            <a:r>
              <a:rPr lang="fr-FR" sz="2800" b="1" i="1" dirty="0"/>
              <a:t>L'arbitre doit-il siffler </a:t>
            </a:r>
            <a:r>
              <a:rPr lang="fr-FR" sz="2800" b="1" i="1" dirty="0" smtClean="0"/>
              <a:t>pied ?</a:t>
            </a:r>
            <a:endParaRPr lang="fr-FR" sz="2800" b="1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0" b="992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864178"/>
            <a:ext cx="981075" cy="80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8382492" y="3296818"/>
            <a:ext cx="2599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</a:t>
            </a:r>
            <a:r>
              <a:rPr lang="fr-FR" sz="2800" dirty="0"/>
              <a:t>) </a:t>
            </a:r>
            <a:r>
              <a:rPr lang="fr-FR" sz="2800" dirty="0" smtClean="0"/>
              <a:t>Oui.</a:t>
            </a:r>
            <a:endParaRPr lang="fr-FR" sz="2800" dirty="0"/>
          </a:p>
        </p:txBody>
      </p:sp>
      <p:sp>
        <p:nvSpPr>
          <p:cNvPr id="7" name="ZoneTexte 6"/>
          <p:cNvSpPr txBox="1"/>
          <p:nvPr/>
        </p:nvSpPr>
        <p:spPr>
          <a:xfrm>
            <a:off x="8382492" y="4066038"/>
            <a:ext cx="2094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B) </a:t>
            </a:r>
            <a:r>
              <a:rPr lang="fr-FR" sz="2800" dirty="0" smtClean="0"/>
              <a:t>Non</a:t>
            </a:r>
            <a:endParaRPr lang="fr-FR" sz="2800" dirty="0"/>
          </a:p>
        </p:txBody>
      </p:sp>
      <p:pic>
        <p:nvPicPr>
          <p:cNvPr id="11" name="piedinvolontair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1662" y="2207172"/>
            <a:ext cx="7337247" cy="421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Connaitre le règlement – Test </a:t>
            </a:r>
            <a:r>
              <a:rPr lang="fr-FR" dirty="0" err="1" smtClean="0"/>
              <a:t>Ppt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930055" y="2106791"/>
            <a:ext cx="3867374" cy="90442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FR" sz="2800" i="1" dirty="0" smtClean="0"/>
              <a:t>6) </a:t>
            </a:r>
            <a:r>
              <a:rPr lang="fr-FR" sz="2800" i="1" dirty="0"/>
              <a:t>Pour qui sera la prochaine possession alternée?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0" b="992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864178"/>
            <a:ext cx="981075" cy="80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8511983" y="3731795"/>
            <a:ext cx="2599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</a:t>
            </a:r>
            <a:r>
              <a:rPr lang="fr-FR" sz="2800" dirty="0"/>
              <a:t>) </a:t>
            </a:r>
            <a:r>
              <a:rPr lang="fr-FR" sz="2800" dirty="0" smtClean="0"/>
              <a:t>Les verts</a:t>
            </a:r>
            <a:endParaRPr lang="fr-FR" sz="2800" dirty="0"/>
          </a:p>
        </p:txBody>
      </p:sp>
      <p:sp>
        <p:nvSpPr>
          <p:cNvPr id="7" name="ZoneTexte 6"/>
          <p:cNvSpPr txBox="1"/>
          <p:nvPr/>
        </p:nvSpPr>
        <p:spPr>
          <a:xfrm>
            <a:off x="8511983" y="4501015"/>
            <a:ext cx="2858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B) </a:t>
            </a:r>
            <a:r>
              <a:rPr lang="fr-FR" sz="2800" dirty="0" smtClean="0"/>
              <a:t>Les blancs</a:t>
            </a:r>
            <a:endParaRPr lang="fr-FR" sz="2800" dirty="0"/>
          </a:p>
        </p:txBody>
      </p:sp>
      <p:pic>
        <p:nvPicPr>
          <p:cNvPr id="8" name="Formation JO - Possession alterné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8675" y="2219638"/>
            <a:ext cx="7585727" cy="436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74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Connaitre le règlement – Test </a:t>
            </a:r>
            <a:r>
              <a:rPr lang="fr-FR" dirty="0" err="1" smtClean="0"/>
              <a:t>Ppt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0321" y="2179213"/>
            <a:ext cx="11054479" cy="9727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200" i="1" dirty="0" smtClean="0"/>
              <a:t>7) </a:t>
            </a:r>
            <a:r>
              <a:rPr lang="fr-FR" sz="3200" i="1" dirty="0"/>
              <a:t>Dans quelle(s) situation(s) siffler 3s?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0" b="992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864178"/>
            <a:ext cx="981075" cy="80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742950" y="2843035"/>
            <a:ext cx="108920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A) Le joueur est </a:t>
            </a:r>
            <a:r>
              <a:rPr lang="fr-FR" sz="2800" dirty="0"/>
              <a:t>dans la </a:t>
            </a:r>
            <a:r>
              <a:rPr lang="fr-FR" sz="2800" dirty="0" smtClean="0"/>
              <a:t>zone restrictive depuis </a:t>
            </a:r>
            <a:r>
              <a:rPr lang="fr-FR" sz="2800" dirty="0"/>
              <a:t>5s </a:t>
            </a:r>
            <a:r>
              <a:rPr lang="fr-FR" sz="2800" dirty="0" smtClean="0"/>
              <a:t>et la </a:t>
            </a:r>
            <a:r>
              <a:rPr lang="fr-FR" sz="2800" dirty="0"/>
              <a:t>balle en zone arrière.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42949" y="3758757"/>
            <a:ext cx="106392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B) </a:t>
            </a:r>
            <a:r>
              <a:rPr lang="fr-FR" sz="2800" dirty="0" smtClean="0"/>
              <a:t>Le joueur est dans </a:t>
            </a:r>
            <a:r>
              <a:rPr lang="fr-FR" sz="2800" dirty="0"/>
              <a:t>la </a:t>
            </a:r>
            <a:r>
              <a:rPr lang="fr-FR" sz="2800" dirty="0" smtClean="0"/>
              <a:t>zone restrictive </a:t>
            </a:r>
            <a:r>
              <a:rPr lang="fr-FR" sz="2800" dirty="0"/>
              <a:t>depuis 3s </a:t>
            </a:r>
            <a:r>
              <a:rPr lang="fr-FR" sz="2800" dirty="0" smtClean="0"/>
              <a:t>et cherche </a:t>
            </a:r>
            <a:r>
              <a:rPr lang="fr-FR" sz="2800" dirty="0"/>
              <a:t>à en sortir.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42949" y="4762929"/>
            <a:ext cx="108920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C</a:t>
            </a:r>
            <a:r>
              <a:rPr lang="fr-FR" sz="2800" dirty="0"/>
              <a:t>) </a:t>
            </a:r>
            <a:r>
              <a:rPr lang="fr-FR" sz="2800" dirty="0" smtClean="0"/>
              <a:t>Le joueur est dans la zone restrictive depuis </a:t>
            </a:r>
            <a:r>
              <a:rPr lang="fr-FR" sz="2800" dirty="0"/>
              <a:t>3s avec succession de tirs.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42950" y="5769963"/>
            <a:ext cx="108920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D) Le joueur est dans la zone restrictive depuis </a:t>
            </a:r>
            <a:r>
              <a:rPr lang="fr-FR" sz="2800" dirty="0" smtClean="0"/>
              <a:t>4s </a:t>
            </a:r>
            <a:r>
              <a:rPr lang="fr-FR" sz="2800" dirty="0"/>
              <a:t>et la balle en zone </a:t>
            </a:r>
            <a:r>
              <a:rPr lang="fr-FR" sz="2800" dirty="0" smtClean="0"/>
              <a:t>avant.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419063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Connaitre le règlement – Test </a:t>
            </a:r>
            <a:r>
              <a:rPr lang="fr-FR" dirty="0" err="1" smtClean="0"/>
              <a:t>Ppt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0321" y="2179213"/>
            <a:ext cx="11054479" cy="9727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200" i="1" dirty="0"/>
              <a:t>8</a:t>
            </a:r>
            <a:r>
              <a:rPr lang="fr-FR" sz="3200" i="1" dirty="0" smtClean="0"/>
              <a:t>) </a:t>
            </a:r>
            <a:r>
              <a:rPr lang="fr-FR" sz="3200" i="1" dirty="0"/>
              <a:t>Quand siffler 5s?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0" b="992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864178"/>
            <a:ext cx="981075" cy="80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742950" y="2843035"/>
            <a:ext cx="8051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</a:t>
            </a:r>
            <a:r>
              <a:rPr lang="fr-FR" sz="2800" dirty="0"/>
              <a:t>) Le PB ne peut plus dribbler et subit une pression depuis 5s.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42949" y="3932885"/>
            <a:ext cx="77869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B) Le PB ne peut plus dribbler mais ne subit pas de pression.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42949" y="4936819"/>
            <a:ext cx="10655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C</a:t>
            </a:r>
            <a:r>
              <a:rPr lang="fr-FR" sz="2800" dirty="0"/>
              <a:t>) Le PB essaie de faire une touche depuis 7s sans pression.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42950" y="5691597"/>
            <a:ext cx="10001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D) Le PB essaie de faire une touche depuis 7s avec pression.</a:t>
            </a:r>
          </a:p>
        </p:txBody>
      </p:sp>
      <p:pic>
        <p:nvPicPr>
          <p:cNvPr id="7170" name="Picture 2" descr="C:\Users\Lucie\Desktop\porteur ball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300" y="2127339"/>
            <a:ext cx="3048000" cy="203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20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Connaitre le règlement – Test </a:t>
            </a:r>
            <a:r>
              <a:rPr lang="fr-FR" dirty="0" err="1" smtClean="0"/>
              <a:t>Ppt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0321" y="2179213"/>
            <a:ext cx="11054479" cy="9727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200" b="1" i="1" dirty="0" smtClean="0"/>
              <a:t>9) </a:t>
            </a:r>
            <a:r>
              <a:rPr lang="fr-FR" sz="3200" b="1" i="1" dirty="0"/>
              <a:t>De combien de temps dispose une équipe pour franchir la ligne médiane?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10" b="992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864178"/>
            <a:ext cx="981075" cy="80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2066806" y="3221419"/>
            <a:ext cx="1401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</a:t>
            </a:r>
            <a:r>
              <a:rPr lang="fr-FR" sz="2800" dirty="0"/>
              <a:t>) </a:t>
            </a:r>
            <a:r>
              <a:rPr lang="fr-FR" sz="2800" dirty="0" smtClean="0"/>
              <a:t>5s</a:t>
            </a:r>
            <a:endParaRPr lang="fr-FR" sz="2800" dirty="0"/>
          </a:p>
        </p:txBody>
      </p:sp>
      <p:sp>
        <p:nvSpPr>
          <p:cNvPr id="7" name="ZoneTexte 6"/>
          <p:cNvSpPr txBox="1"/>
          <p:nvPr/>
        </p:nvSpPr>
        <p:spPr>
          <a:xfrm>
            <a:off x="2066806" y="4011013"/>
            <a:ext cx="1637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B) </a:t>
            </a:r>
            <a:r>
              <a:rPr lang="fr-FR" sz="2800" dirty="0" smtClean="0"/>
              <a:t>8s</a:t>
            </a:r>
            <a:endParaRPr lang="fr-FR" sz="2800" dirty="0"/>
          </a:p>
        </p:txBody>
      </p:sp>
      <p:sp>
        <p:nvSpPr>
          <p:cNvPr id="8" name="ZoneTexte 7"/>
          <p:cNvSpPr txBox="1"/>
          <p:nvPr/>
        </p:nvSpPr>
        <p:spPr>
          <a:xfrm>
            <a:off x="2066805" y="4810227"/>
            <a:ext cx="1181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C</a:t>
            </a:r>
            <a:r>
              <a:rPr lang="fr-FR" sz="2800" dirty="0"/>
              <a:t>) </a:t>
            </a:r>
            <a:r>
              <a:rPr lang="fr-FR" sz="2800" dirty="0" smtClean="0"/>
              <a:t>14s</a:t>
            </a:r>
            <a:endParaRPr lang="fr-FR" sz="2800" dirty="0"/>
          </a:p>
        </p:txBody>
      </p:sp>
      <p:sp>
        <p:nvSpPr>
          <p:cNvPr id="9" name="ZoneTexte 8"/>
          <p:cNvSpPr txBox="1"/>
          <p:nvPr/>
        </p:nvSpPr>
        <p:spPr>
          <a:xfrm>
            <a:off x="2066806" y="5565005"/>
            <a:ext cx="1315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D) </a:t>
            </a:r>
            <a:r>
              <a:rPr lang="fr-FR" sz="2800" dirty="0" smtClean="0"/>
              <a:t>24s</a:t>
            </a:r>
            <a:endParaRPr lang="fr-FR" sz="2800" dirty="0"/>
          </a:p>
        </p:txBody>
      </p:sp>
      <p:pic>
        <p:nvPicPr>
          <p:cNvPr id="8194" name="Picture 2" descr="C:\Users\Lucie\Desktop\terrai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5" y="3421005"/>
            <a:ext cx="5090617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27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Connaitre le règlement – Test </a:t>
            </a:r>
            <a:r>
              <a:rPr lang="fr-FR" dirty="0" err="1" smtClean="0"/>
              <a:t>Ppt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0321" y="2179213"/>
            <a:ext cx="11054479" cy="9727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200" i="1" dirty="0" smtClean="0"/>
              <a:t>10) </a:t>
            </a:r>
            <a:r>
              <a:rPr lang="fr-FR" sz="3200" i="1" dirty="0"/>
              <a:t>De combien de temps une équipe dispose-</a:t>
            </a:r>
            <a:r>
              <a:rPr lang="fr-FR" sz="3200" i="1" dirty="0" err="1"/>
              <a:t>t'elle</a:t>
            </a:r>
            <a:r>
              <a:rPr lang="fr-FR" sz="3200" i="1" dirty="0"/>
              <a:t> pour tirer?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0" b="992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864178"/>
            <a:ext cx="981075" cy="80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742950" y="3221419"/>
            <a:ext cx="11002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</a:t>
            </a:r>
            <a:r>
              <a:rPr lang="fr-FR" sz="2800" dirty="0"/>
              <a:t>) 24s sur 1ère </a:t>
            </a:r>
            <a:r>
              <a:rPr lang="fr-FR" sz="2800" dirty="0" smtClean="0"/>
              <a:t>possession.</a:t>
            </a:r>
            <a:endParaRPr lang="fr-FR" sz="2800" dirty="0"/>
          </a:p>
        </p:txBody>
      </p:sp>
      <p:sp>
        <p:nvSpPr>
          <p:cNvPr id="7" name="ZoneTexte 6"/>
          <p:cNvSpPr txBox="1"/>
          <p:nvPr/>
        </p:nvSpPr>
        <p:spPr>
          <a:xfrm>
            <a:off x="742950" y="4011013"/>
            <a:ext cx="9429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B) 14s après un premier tir ou violation en zone avant.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42949" y="4810227"/>
            <a:ext cx="10655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C</a:t>
            </a:r>
            <a:r>
              <a:rPr lang="fr-FR" sz="2800" dirty="0"/>
              <a:t>) 8s après un premier </a:t>
            </a:r>
            <a:r>
              <a:rPr lang="fr-FR" sz="2800" dirty="0" smtClean="0"/>
              <a:t>tir.</a:t>
            </a:r>
            <a:endParaRPr lang="fr-FR" sz="2800" dirty="0"/>
          </a:p>
        </p:txBody>
      </p:sp>
      <p:sp>
        <p:nvSpPr>
          <p:cNvPr id="9" name="ZoneTexte 8"/>
          <p:cNvSpPr txBox="1"/>
          <p:nvPr/>
        </p:nvSpPr>
        <p:spPr>
          <a:xfrm>
            <a:off x="742950" y="5565005"/>
            <a:ext cx="10001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D) 24s quelque soit le cas.</a:t>
            </a:r>
          </a:p>
        </p:txBody>
      </p:sp>
      <p:pic>
        <p:nvPicPr>
          <p:cNvPr id="9218" name="Picture 2" descr="C:\Users\Lucie\Desktop\tirbasket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1" b="10370"/>
          <a:stretch/>
        </p:blipFill>
        <p:spPr bwMode="auto">
          <a:xfrm>
            <a:off x="8337396" y="4431526"/>
            <a:ext cx="3670608" cy="226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89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Connaitre le règlement – Test </a:t>
            </a:r>
            <a:r>
              <a:rPr lang="fr-FR" dirty="0" err="1" smtClean="0"/>
              <a:t>Ppt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0321" y="2179213"/>
            <a:ext cx="11054479" cy="9727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200" i="1" dirty="0" smtClean="0"/>
              <a:t>11) </a:t>
            </a:r>
            <a:r>
              <a:rPr lang="fr-FR" sz="3200" i="1" dirty="0"/>
              <a:t>Quand l'arbitre peut-il siffler violation?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0" b="992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864178"/>
            <a:ext cx="981075" cy="80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742950" y="3221419"/>
            <a:ext cx="6094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</a:t>
            </a:r>
            <a:r>
              <a:rPr lang="fr-FR" sz="2800" dirty="0"/>
              <a:t>) Le PB change de pied de pivot.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42950" y="4011013"/>
            <a:ext cx="88377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B) Le </a:t>
            </a:r>
            <a:r>
              <a:rPr lang="fr-FR" sz="2800" dirty="0"/>
              <a:t>PB met plus de 8s pour remonter sa zone arrière.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42950" y="5189245"/>
            <a:ext cx="7077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C) Un </a:t>
            </a:r>
            <a:r>
              <a:rPr lang="fr-FR" sz="2800" dirty="0"/>
              <a:t>joueur joue le ballon avec le poing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42950" y="5728778"/>
            <a:ext cx="10001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D) Le </a:t>
            </a:r>
            <a:r>
              <a:rPr lang="fr-FR" sz="2800" dirty="0"/>
              <a:t>PB démarre son dribble avant son </a:t>
            </a:r>
            <a:r>
              <a:rPr lang="fr-FR" sz="2800" dirty="0" smtClean="0"/>
              <a:t>2</a:t>
            </a:r>
            <a:r>
              <a:rPr lang="fr-FR" sz="2800" baseline="30000" dirty="0" smtClean="0"/>
              <a:t>e</a:t>
            </a:r>
            <a:r>
              <a:rPr lang="fr-FR" sz="2800" dirty="0" smtClean="0"/>
              <a:t> appui</a:t>
            </a:r>
            <a:endParaRPr lang="fr-FR" sz="28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445" y="2821805"/>
            <a:ext cx="214938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49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Connaitre le règlement – Test </a:t>
            </a:r>
            <a:r>
              <a:rPr lang="fr-FR" dirty="0" err="1" smtClean="0"/>
              <a:t>Ppt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0321" y="2179213"/>
            <a:ext cx="11054479" cy="9727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200" b="1" i="1" dirty="0" smtClean="0"/>
              <a:t>12) </a:t>
            </a:r>
            <a:r>
              <a:rPr lang="fr-FR" sz="3200" b="1" i="1" dirty="0"/>
              <a:t>Le PB subit une faute sur son tir et termine par une passe, quelle réparation sera donnée?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0" b="992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864178"/>
            <a:ext cx="981075" cy="80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742950" y="3221419"/>
            <a:ext cx="11002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</a:t>
            </a:r>
            <a:r>
              <a:rPr lang="fr-FR" sz="2800" dirty="0"/>
              <a:t>) 2 LF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42950" y="4011013"/>
            <a:ext cx="11002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B</a:t>
            </a:r>
            <a:r>
              <a:rPr lang="fr-FR" sz="2800" dirty="0"/>
              <a:t>) 1 LF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42949" y="4810227"/>
            <a:ext cx="10655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C) Une remise en jeu sur le côté.</a:t>
            </a:r>
            <a:endParaRPr lang="fr-FR" sz="2800" dirty="0"/>
          </a:p>
        </p:txBody>
      </p:sp>
      <p:sp>
        <p:nvSpPr>
          <p:cNvPr id="9" name="ZoneTexte 8"/>
          <p:cNvSpPr txBox="1"/>
          <p:nvPr/>
        </p:nvSpPr>
        <p:spPr>
          <a:xfrm>
            <a:off x="742950" y="5565005"/>
            <a:ext cx="10001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D) Rien l’action se poursuit</a:t>
            </a:r>
            <a:endParaRPr lang="fr-FR" sz="2800" dirty="0"/>
          </a:p>
        </p:txBody>
      </p:sp>
      <p:pic>
        <p:nvPicPr>
          <p:cNvPr id="10242" name="Picture 2" descr="C:\Users\Lucie\Desktop\faut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724" y="3441188"/>
            <a:ext cx="5134586" cy="218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41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10058400" cy="838200"/>
          </a:xfrm>
        </p:spPr>
        <p:txBody>
          <a:bodyPr>
            <a:noAutofit/>
          </a:bodyPr>
          <a:lstStyle/>
          <a:p>
            <a:r>
              <a:rPr lang="fr-FR" sz="4000" dirty="0" smtClean="0"/>
              <a:t>1) Arbitrer c’est….</a:t>
            </a:r>
            <a:endParaRPr lang="en-US" sz="4000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399" y="2880268"/>
            <a:ext cx="3829051" cy="274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0" y="2267186"/>
            <a:ext cx="815339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§"/>
            </a:pPr>
            <a:r>
              <a:rPr lang="fr-FR" sz="2800" dirty="0" smtClean="0"/>
              <a:t>Etre impartial</a:t>
            </a:r>
          </a:p>
          <a:p>
            <a:pPr marL="457200" indent="-457200" algn="ctr">
              <a:buFont typeface="Wingdings" panose="05000000000000000000" pitchFamily="2" charset="2"/>
              <a:buChar char="§"/>
            </a:pPr>
            <a:endParaRPr lang="fr-FR" sz="2800" dirty="0" smtClean="0"/>
          </a:p>
          <a:p>
            <a:pPr marL="457200" indent="-457200" algn="ctr">
              <a:buFont typeface="Wingdings" panose="05000000000000000000" pitchFamily="2" charset="2"/>
              <a:buChar char="§"/>
            </a:pPr>
            <a:r>
              <a:rPr lang="fr-FR" sz="2800" dirty="0" smtClean="0"/>
              <a:t>Etre objectif</a:t>
            </a:r>
          </a:p>
          <a:p>
            <a:pPr marL="457200" indent="-457200" algn="ctr">
              <a:buFont typeface="Wingdings" panose="05000000000000000000" pitchFamily="2" charset="2"/>
              <a:buChar char="§"/>
            </a:pPr>
            <a:endParaRPr lang="fr-FR" sz="2800" dirty="0" smtClean="0"/>
          </a:p>
          <a:p>
            <a:pPr marL="457200" indent="-457200" algn="ctr">
              <a:buFont typeface="Wingdings" panose="05000000000000000000" pitchFamily="2" charset="2"/>
              <a:buChar char="§"/>
            </a:pPr>
            <a:r>
              <a:rPr lang="fr-FR" sz="2800" dirty="0" smtClean="0"/>
              <a:t>Etre garant de la bonne application du règlement</a:t>
            </a:r>
          </a:p>
          <a:p>
            <a:pPr marL="457200" indent="-457200" algn="ctr">
              <a:buFont typeface="Wingdings" panose="05000000000000000000" pitchFamily="2" charset="2"/>
              <a:buChar char="§"/>
            </a:pPr>
            <a:endParaRPr lang="fr-FR" sz="2800" dirty="0" smtClean="0"/>
          </a:p>
          <a:p>
            <a:pPr marL="457200" indent="-457200" algn="ctr">
              <a:buFont typeface="Wingdings" panose="05000000000000000000" pitchFamily="2" charset="2"/>
              <a:buChar char="§"/>
            </a:pPr>
            <a:r>
              <a:rPr lang="fr-FR" sz="2800" dirty="0" smtClean="0"/>
              <a:t>S’occuper du bon déroulement de la rencontre.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83395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Connaitre le règlement – Test </a:t>
            </a:r>
            <a:r>
              <a:rPr lang="fr-FR" dirty="0" err="1" smtClean="0"/>
              <a:t>Ppt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0321" y="2179213"/>
            <a:ext cx="11054479" cy="9727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200" i="1" dirty="0" smtClean="0"/>
              <a:t>13) </a:t>
            </a:r>
            <a:r>
              <a:rPr lang="fr-FR" sz="3200" i="1" dirty="0"/>
              <a:t>Sur double faute avec contrôle du ballon, que doit faire l'arbitre?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10" b="992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864178"/>
            <a:ext cx="981075" cy="80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742950" y="3221419"/>
            <a:ext cx="8032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arenR"/>
            </a:pPr>
            <a:r>
              <a:rPr lang="fr-FR" sz="2400" dirty="0" smtClean="0"/>
              <a:t>Ne </a:t>
            </a:r>
            <a:r>
              <a:rPr lang="fr-FR" sz="2400" dirty="0"/>
              <a:t>sanctionner aucun joueur et laisser le </a:t>
            </a:r>
            <a:r>
              <a:rPr lang="fr-FR" sz="2400" dirty="0" smtClean="0"/>
              <a:t>jeu </a:t>
            </a:r>
            <a:r>
              <a:rPr lang="fr-FR" sz="2400" dirty="0"/>
              <a:t>continuer.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42950" y="4120197"/>
            <a:ext cx="7868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B</a:t>
            </a:r>
            <a:r>
              <a:rPr lang="fr-FR" sz="2400" dirty="0"/>
              <a:t>) Inscrire 1 faute pour chaque </a:t>
            </a:r>
            <a:r>
              <a:rPr lang="fr-FR" sz="2400" dirty="0" smtClean="0"/>
              <a:t>joueur et jouer l'alternance</a:t>
            </a:r>
            <a:endParaRPr lang="fr-FR" sz="2400" dirty="0"/>
          </a:p>
        </p:txBody>
      </p:sp>
      <p:sp>
        <p:nvSpPr>
          <p:cNvPr id="8" name="ZoneTexte 7"/>
          <p:cNvSpPr txBox="1"/>
          <p:nvPr/>
        </p:nvSpPr>
        <p:spPr>
          <a:xfrm>
            <a:off x="742949" y="4960356"/>
            <a:ext cx="8032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C) Inscrire 1 faute pour chaque joueur </a:t>
            </a:r>
            <a:r>
              <a:rPr lang="fr-FR" sz="2400" dirty="0" smtClean="0"/>
              <a:t>et rendre </a:t>
            </a:r>
            <a:r>
              <a:rPr lang="fr-FR" sz="2400" dirty="0"/>
              <a:t>la balle au PB.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42950" y="5914463"/>
            <a:ext cx="6244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D</a:t>
            </a:r>
            <a:r>
              <a:rPr lang="fr-FR" sz="2400" dirty="0"/>
              <a:t>) Donner 2 LF à chaque équipe.</a:t>
            </a:r>
          </a:p>
        </p:txBody>
      </p:sp>
      <p:pic>
        <p:nvPicPr>
          <p:cNvPr id="4098" name="Picture 2" descr="C:\Users\Lucie\Desktop\faut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130" y="2866145"/>
            <a:ext cx="2757180" cy="322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7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Connaitre le règlement – Test </a:t>
            </a:r>
            <a:r>
              <a:rPr lang="fr-FR" dirty="0" err="1" smtClean="0"/>
              <a:t>Ppt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0321" y="2179213"/>
            <a:ext cx="11054479" cy="9727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200" i="1" dirty="0" smtClean="0"/>
              <a:t>14) </a:t>
            </a:r>
            <a:r>
              <a:rPr lang="fr-FR" sz="3200" i="1" dirty="0"/>
              <a:t>Quelle(s) action(s) constituent une faute antisportive?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0" b="992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864178"/>
            <a:ext cx="981075" cy="80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742950" y="2953397"/>
            <a:ext cx="11002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</a:t>
            </a:r>
            <a:r>
              <a:rPr lang="fr-FR" sz="2800" dirty="0"/>
              <a:t>) Faute dans les 2 </a:t>
            </a:r>
            <a:r>
              <a:rPr lang="fr-FR" sz="2800" dirty="0" err="1"/>
              <a:t>dern</a:t>
            </a:r>
            <a:r>
              <a:rPr lang="fr-FR" sz="2800" dirty="0"/>
              <a:t>. min. alors que </a:t>
            </a:r>
            <a:r>
              <a:rPr lang="fr-FR" sz="2800" dirty="0" smtClean="0"/>
              <a:t>le ballon est mort.</a:t>
            </a:r>
            <a:endParaRPr lang="fr-FR" sz="2800" dirty="0"/>
          </a:p>
        </p:txBody>
      </p:sp>
      <p:sp>
        <p:nvSpPr>
          <p:cNvPr id="7" name="ZoneTexte 6"/>
          <p:cNvSpPr txBox="1"/>
          <p:nvPr/>
        </p:nvSpPr>
        <p:spPr>
          <a:xfrm>
            <a:off x="742950" y="3742991"/>
            <a:ext cx="11002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B</a:t>
            </a:r>
            <a:r>
              <a:rPr lang="fr-FR" sz="2800" dirty="0"/>
              <a:t>) Un contact dans le but de stopper la contre attaque.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42949" y="4542205"/>
            <a:ext cx="10655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C) Des insultes envers l'arbitre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42950" y="5296983"/>
            <a:ext cx="10001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D</a:t>
            </a:r>
            <a:r>
              <a:rPr lang="fr-FR" sz="2800" dirty="0"/>
              <a:t>) Un contact dur, excessif en zone arrière.</a:t>
            </a:r>
          </a:p>
        </p:txBody>
      </p:sp>
      <p:pic>
        <p:nvPicPr>
          <p:cNvPr id="3074" name="Picture 2" descr="C:\Users\Lucie\Desktop\ant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107" y="3637024"/>
            <a:ext cx="2004025" cy="285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80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Connaitre le règlement – Test </a:t>
            </a:r>
            <a:r>
              <a:rPr lang="fr-FR" dirty="0" err="1" smtClean="0"/>
              <a:t>Ppt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0321" y="2179213"/>
            <a:ext cx="11054479" cy="9727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200" i="1" dirty="0" smtClean="0"/>
              <a:t>15) </a:t>
            </a:r>
            <a:r>
              <a:rPr lang="fr-FR" sz="3200" i="1" dirty="0"/>
              <a:t>Quand l'arbitre peut-il siffler un changement?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0" b="992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864178"/>
            <a:ext cx="981075" cy="80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742950" y="2953397"/>
            <a:ext cx="5327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</a:t>
            </a:r>
            <a:r>
              <a:rPr lang="fr-FR" sz="2800" dirty="0"/>
              <a:t>) Après le dernier LF réussi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42950" y="3742991"/>
            <a:ext cx="5862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B</a:t>
            </a:r>
            <a:r>
              <a:rPr lang="fr-FR" sz="2800" dirty="0"/>
              <a:t>) Lorsque le ballon est mort.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42949" y="4542205"/>
            <a:ext cx="10655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C) Lorsqu'un panier a été marqué.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42950" y="5296983"/>
            <a:ext cx="10001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D</a:t>
            </a:r>
            <a:r>
              <a:rPr lang="fr-FR" sz="2800" dirty="0"/>
              <a:t>) Si un joueur est blessé, il peut siffler </a:t>
            </a:r>
            <a:endParaRPr lang="fr-FR" sz="2800" dirty="0" smtClean="0"/>
          </a:p>
          <a:p>
            <a:r>
              <a:rPr lang="fr-FR" sz="2800" dirty="0" smtClean="0"/>
              <a:t>pendant </a:t>
            </a:r>
            <a:r>
              <a:rPr lang="fr-FR" sz="2800" dirty="0"/>
              <a:t>l'action.</a:t>
            </a:r>
          </a:p>
        </p:txBody>
      </p:sp>
      <p:pic>
        <p:nvPicPr>
          <p:cNvPr id="2050" name="Picture 2" descr="C:\Users\Lucie\Desktop\banc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64"/>
          <a:stretch/>
        </p:blipFill>
        <p:spPr bwMode="auto">
          <a:xfrm>
            <a:off x="8711937" y="2678509"/>
            <a:ext cx="3033374" cy="355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43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Connaitre le règlement – Théorie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0" b="992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864178"/>
            <a:ext cx="981075" cy="80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0" b="992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091"/>
          <a:stretch/>
        </p:blipFill>
        <p:spPr bwMode="auto">
          <a:xfrm>
            <a:off x="4905375" y="2419350"/>
            <a:ext cx="1990725" cy="370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à coins arrondis 13">
            <a:hlinkClick r:id="rId7" action="ppaction://hlinksldjump"/>
          </p:cNvPr>
          <p:cNvSpPr/>
          <p:nvPr/>
        </p:nvSpPr>
        <p:spPr>
          <a:xfrm>
            <a:off x="2167008" y="2064507"/>
            <a:ext cx="2738367" cy="118365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Les violations</a:t>
            </a:r>
            <a:endParaRPr lang="fr-FR" dirty="0"/>
          </a:p>
        </p:txBody>
      </p:sp>
      <p:sp>
        <p:nvSpPr>
          <p:cNvPr id="15" name="Rectangle à coins arrondis 14">
            <a:hlinkClick r:id="rId8" action="ppaction://hlinksldjump"/>
          </p:cNvPr>
          <p:cNvSpPr/>
          <p:nvPr/>
        </p:nvSpPr>
        <p:spPr>
          <a:xfrm>
            <a:off x="7062786" y="2172304"/>
            <a:ext cx="1944735" cy="72102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Le marcher</a:t>
            </a:r>
            <a:endParaRPr lang="fr-FR" dirty="0"/>
          </a:p>
        </p:txBody>
      </p:sp>
      <p:sp>
        <p:nvSpPr>
          <p:cNvPr id="16" name="Rectangle à coins arrondis 15">
            <a:hlinkClick r:id="rId9" action="ppaction://hlinksldjump"/>
          </p:cNvPr>
          <p:cNvSpPr/>
          <p:nvPr/>
        </p:nvSpPr>
        <p:spPr>
          <a:xfrm>
            <a:off x="7570098" y="3795798"/>
            <a:ext cx="2874846" cy="8984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Les fautes – le cylindre</a:t>
            </a:r>
            <a:endParaRPr lang="fr-FR" dirty="0"/>
          </a:p>
        </p:txBody>
      </p:sp>
      <p:sp>
        <p:nvSpPr>
          <p:cNvPr id="17" name="Rectangle à coins arrondis 16">
            <a:hlinkClick r:id="rId10" action="ppaction://hlinksldjump"/>
          </p:cNvPr>
          <p:cNvSpPr/>
          <p:nvPr/>
        </p:nvSpPr>
        <p:spPr>
          <a:xfrm>
            <a:off x="2141133" y="4081228"/>
            <a:ext cx="2128839" cy="81772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Le temps</a:t>
            </a:r>
            <a:endParaRPr lang="fr-FR" dirty="0"/>
          </a:p>
        </p:txBody>
      </p:sp>
      <p:sp>
        <p:nvSpPr>
          <p:cNvPr id="18" name="Rectangle à coins arrondis 17">
            <a:hlinkClick r:id="rId11" action="ppaction://hlinksldjump"/>
          </p:cNvPr>
          <p:cNvSpPr/>
          <p:nvPr/>
        </p:nvSpPr>
        <p:spPr>
          <a:xfrm>
            <a:off x="2521655" y="5828731"/>
            <a:ext cx="2465802" cy="74925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Le retour en zone</a:t>
            </a:r>
            <a:endParaRPr lang="fr-FR" dirty="0"/>
          </a:p>
        </p:txBody>
      </p:sp>
      <p:sp>
        <p:nvSpPr>
          <p:cNvPr id="19" name="Rectangle à coins arrondis 18">
            <a:hlinkClick r:id="rId12" action="ppaction://hlinksldjump"/>
          </p:cNvPr>
          <p:cNvSpPr/>
          <p:nvPr/>
        </p:nvSpPr>
        <p:spPr>
          <a:xfrm>
            <a:off x="7249945" y="5679547"/>
            <a:ext cx="2874846" cy="8984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Les fautes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8033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Connaitre le règlement – Les violations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0" b="992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864178"/>
            <a:ext cx="981075" cy="80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space réservé du contenu 9"/>
          <p:cNvSpPr>
            <a:spLocks noGrp="1"/>
          </p:cNvSpPr>
          <p:nvPr>
            <p:ph idx="1"/>
          </p:nvPr>
        </p:nvSpPr>
        <p:spPr>
          <a:xfrm>
            <a:off x="680321" y="2650771"/>
            <a:ext cx="10715560" cy="211229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b="1" i="1" u="sng" dirty="0" smtClean="0"/>
              <a:t>Réparation 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b="1" dirty="0" smtClean="0"/>
              <a:t>Le </a:t>
            </a:r>
            <a:r>
              <a:rPr lang="fr-FR" b="1" dirty="0"/>
              <a:t>ballon doit être remis à l’équipe adverse pour une remise en jeu à l’endroit le plus proche de l’infraction sauf directement derrière le panneau à moins que spécifié autrement par le règlement. 	</a:t>
            </a:r>
          </a:p>
        </p:txBody>
      </p:sp>
    </p:spTree>
    <p:extLst>
      <p:ext uri="{BB962C8B-B14F-4D97-AF65-F5344CB8AC3E}">
        <p14:creationId xmlns:p14="http://schemas.microsoft.com/office/powerpoint/2010/main" val="356587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Connaitre le règlement – Le marcher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0" b="992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864178"/>
            <a:ext cx="981075" cy="80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9949" y="2129049"/>
            <a:ext cx="5186575" cy="424731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b="1" i="1" u="sng" dirty="0" smtClean="0"/>
              <a:t>Il </a:t>
            </a:r>
            <a:r>
              <a:rPr lang="fr-FR" b="1" i="1" u="sng" dirty="0"/>
              <a:t>y a violation </a:t>
            </a:r>
            <a:r>
              <a:rPr lang="fr-FR" b="1" i="1" u="sng" dirty="0" smtClean="0"/>
              <a:t>si :</a:t>
            </a:r>
          </a:p>
          <a:p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smtClean="0"/>
              <a:t>Le joueur à l’arrêt saute et dribble ou retombe sur ses pieds balle en main. (inchangé)</a:t>
            </a:r>
          </a:p>
          <a:p>
            <a:pPr marL="285750" indent="-285750">
              <a:buFontTx/>
              <a:buChar char="-"/>
            </a:pP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smtClean="0"/>
              <a:t>Le joueur réalise deux appuis successifs avec le même pied. (nouveau)</a:t>
            </a:r>
          </a:p>
          <a:p>
            <a:pPr marL="285750" indent="-285750">
              <a:buFontTx/>
              <a:buChar char="-"/>
            </a:pP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smtClean="0"/>
              <a:t>Le joueur ne lâche pas son ballon avant le pas 2 alors qu’il est en mouvement.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 smtClean="0"/>
              <a:t>Le joueur à l’arrêt  déplace son pied de pivot avant de dribbler. (inchangé)</a:t>
            </a:r>
          </a:p>
          <a:p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7165075" y="2275077"/>
            <a:ext cx="4195823" cy="412420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b="1" i="1" u="sng" dirty="0" smtClean="0"/>
              <a:t>Il n’y </a:t>
            </a:r>
            <a:r>
              <a:rPr lang="fr-FR" b="1" i="1" u="sng" dirty="0"/>
              <a:t>a </a:t>
            </a:r>
            <a:r>
              <a:rPr lang="fr-FR" b="1" i="1" u="sng" dirty="0" smtClean="0"/>
              <a:t>pas violation si :</a:t>
            </a:r>
          </a:p>
          <a:p>
            <a:endParaRPr lang="fr-FR" sz="1600" dirty="0" smtClean="0"/>
          </a:p>
          <a:p>
            <a:pPr marL="285750" indent="-285750">
              <a:buFontTx/>
              <a:buChar char="-"/>
            </a:pPr>
            <a:r>
              <a:rPr lang="fr-FR" sz="1600" dirty="0" smtClean="0"/>
              <a:t>Le joueur qui réceptionne le ballon en mouvement réalise deux appuis après son appui de réception. (le pas déjà au sol ne compte pas)  Nouveau</a:t>
            </a:r>
          </a:p>
          <a:p>
            <a:pPr marL="285750" indent="-285750">
              <a:buFontTx/>
              <a:buChar char="-"/>
            </a:pPr>
            <a:endParaRPr lang="fr-FR" sz="1600" dirty="0"/>
          </a:p>
          <a:p>
            <a:pPr marL="285750" indent="-285750">
              <a:buFontTx/>
              <a:buChar char="-"/>
            </a:pPr>
            <a:r>
              <a:rPr lang="fr-FR" sz="1600" b="1" i="1" dirty="0" smtClean="0"/>
              <a:t>/!\ si le ballon est attrapé en l’air il n’y a pas d’appui 0</a:t>
            </a:r>
            <a:r>
              <a:rPr lang="fr-FR" sz="1600" dirty="0" smtClean="0"/>
              <a:t>.</a:t>
            </a:r>
            <a:endParaRPr lang="fr-FR" sz="1600" dirty="0"/>
          </a:p>
          <a:p>
            <a:endParaRPr lang="fr-FR" sz="1600" dirty="0" smtClean="0"/>
          </a:p>
          <a:p>
            <a:r>
              <a:rPr lang="fr-FR" sz="1600" dirty="0" smtClean="0"/>
              <a:t>- Le joueur termine son dribble avec un appui au sol et réalise ensuite deux appuis</a:t>
            </a:r>
          </a:p>
          <a:p>
            <a:endParaRPr lang="fr-FR" sz="1600" dirty="0" smtClean="0"/>
          </a:p>
          <a:p>
            <a:endParaRPr lang="fr-FR" sz="1600" dirty="0" smtClean="0"/>
          </a:p>
          <a:p>
            <a:endParaRPr lang="fr-FR" dirty="0"/>
          </a:p>
          <a:p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2272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Connaitre le règlement – Le marcher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0" b="992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864178"/>
            <a:ext cx="981075" cy="80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asket-ball-marche-2017-nouvelles-regles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34699" y="2047164"/>
            <a:ext cx="7732381" cy="434946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0145405" y="3275463"/>
            <a:ext cx="1687204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Double contact avec le même pied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169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Connaitre le règlement – Le marcher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0" b="992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864178"/>
            <a:ext cx="981075" cy="80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9682162" y="3311689"/>
            <a:ext cx="1965278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Attraper le ballon en déplacement</a:t>
            </a:r>
            <a:endParaRPr lang="fr-FR" dirty="0"/>
          </a:p>
        </p:txBody>
      </p:sp>
      <p:pic>
        <p:nvPicPr>
          <p:cNvPr id="3" name="basket-ball-marche-2017-nouvelles-regles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92323" y="2177898"/>
            <a:ext cx="7185404" cy="404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31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Connaitre le règlement – Le marcher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0" b="992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864178"/>
            <a:ext cx="981075" cy="80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9682162" y="3311689"/>
            <a:ext cx="1965278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Attraper le ballon en déplacement</a:t>
            </a:r>
            <a:endParaRPr lang="fr-FR" dirty="0"/>
          </a:p>
        </p:txBody>
      </p:sp>
      <p:pic>
        <p:nvPicPr>
          <p:cNvPr id="6" name="basket-ball-marche-2017-nouvelles-regles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2638" y="2241645"/>
            <a:ext cx="7792871" cy="438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95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Connaitre le règlement – Le marcher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0" b="992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864178"/>
            <a:ext cx="981075" cy="80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9682162" y="3311689"/>
            <a:ext cx="1965278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Pied au sol en fin de dribble</a:t>
            </a:r>
            <a:endParaRPr lang="fr-FR" dirty="0"/>
          </a:p>
        </p:txBody>
      </p:sp>
      <p:pic>
        <p:nvPicPr>
          <p:cNvPr id="3" name="basket-ball-marche-2017-nouvelles-regles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10435" y="2243520"/>
            <a:ext cx="6933063" cy="389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3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10058400" cy="838200"/>
          </a:xfrm>
        </p:spPr>
        <p:txBody>
          <a:bodyPr>
            <a:noAutofit/>
          </a:bodyPr>
          <a:lstStyle/>
          <a:p>
            <a:r>
              <a:rPr lang="fr-FR" sz="4000" dirty="0" smtClean="0"/>
              <a:t>2) Pour bien arbitrer il faut donc….</a:t>
            </a:r>
            <a:endParaRPr lang="en-US" sz="4000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914900" y="1964353"/>
            <a:ext cx="72771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400" dirty="0" smtClean="0"/>
              <a:t>Connaitre le règlement.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fr-FR" sz="2400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400" dirty="0" smtClean="0"/>
              <a:t>Ne pas avoir peur de siffler et siffler fort.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fr-FR" sz="2400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400" dirty="0" smtClean="0"/>
              <a:t>Communiquer par geste et verbalement.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fr-FR" sz="2400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400" dirty="0" smtClean="0"/>
              <a:t>Etre proche de l’action (savoir se placer).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fr-FR" sz="2400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400" dirty="0" smtClean="0"/>
              <a:t>Contrôler ses émotions.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fr-FR" sz="2400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400" dirty="0" smtClean="0"/>
              <a:t>Accepter de faire des erreurs et les réparer.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fr-FR" sz="2400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sz="2400" dirty="0" smtClean="0"/>
              <a:t>S’imposer.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" y="2673012"/>
            <a:ext cx="4243387" cy="2823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633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01" y="725058"/>
            <a:ext cx="9613861" cy="1080938"/>
          </a:xfrm>
        </p:spPr>
        <p:txBody>
          <a:bodyPr/>
          <a:lstStyle/>
          <a:p>
            <a:r>
              <a:rPr lang="fr-FR" dirty="0" smtClean="0"/>
              <a:t>Connaitre le règlement – Le retour en zone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0" b="992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864178"/>
            <a:ext cx="981075" cy="80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259308" y="2415654"/>
            <a:ext cx="101539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u="sng" dirty="0" smtClean="0"/>
              <a:t>Nouveauté: </a:t>
            </a:r>
          </a:p>
          <a:p>
            <a:endParaRPr lang="fr-FR" dirty="0" smtClean="0"/>
          </a:p>
          <a:p>
            <a:r>
              <a:rPr lang="fr-FR" dirty="0" smtClean="0"/>
              <a:t>Tant que le ballon n’a pas été contrôlé par un joueur </a:t>
            </a:r>
            <a:r>
              <a:rPr lang="fr-FR" b="1" u="sng" dirty="0" smtClean="0"/>
              <a:t>ayant les deux pieds en zone avant </a:t>
            </a:r>
            <a:r>
              <a:rPr lang="fr-FR" dirty="0" smtClean="0"/>
              <a:t>le retour en zone ne s’applique pas!</a:t>
            </a:r>
          </a:p>
          <a:p>
            <a:endParaRPr lang="fr-FR" dirty="0"/>
          </a:p>
          <a:p>
            <a:r>
              <a:rPr lang="fr-FR" b="1" i="1" u="sng" dirty="0" smtClean="0"/>
              <a:t>A Retenir: </a:t>
            </a:r>
            <a:r>
              <a:rPr lang="fr-FR" dirty="0" smtClean="0"/>
              <a:t>Il y a retour en zone si l’équipe A qui contrôle la balle en zone avant renvoie la balle en zone arrière sans que celle-ci ne soit déviée par un défenseur.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631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3405" y="725058"/>
            <a:ext cx="9613861" cy="1080938"/>
          </a:xfrm>
        </p:spPr>
        <p:txBody>
          <a:bodyPr/>
          <a:lstStyle/>
          <a:p>
            <a:r>
              <a:rPr lang="fr-FR" dirty="0" smtClean="0"/>
              <a:t>Connaitre le règlement – Le temps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0" b="992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864178"/>
            <a:ext cx="981075" cy="80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037973"/>
              </p:ext>
            </p:extLst>
          </p:nvPr>
        </p:nvGraphicFramePr>
        <p:xfrm>
          <a:off x="1376743" y="2429301"/>
          <a:ext cx="9637001" cy="329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3627"/>
                <a:gridCol w="5181040"/>
                <a:gridCol w="3212334"/>
              </a:tblGrid>
              <a:tr h="22246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Temps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Violation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Réparation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Zone restrictive</a:t>
                      </a:r>
                      <a:r>
                        <a:rPr lang="fr-FR" baseline="0" dirty="0" smtClean="0"/>
                        <a:t> balle en ZA.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Remise en</a:t>
                      </a:r>
                      <a:r>
                        <a:rPr lang="fr-FR" baseline="0" dirty="0" smtClean="0"/>
                        <a:t> jeu fond</a:t>
                      </a:r>
                      <a:endParaRPr lang="fr-FR" dirty="0"/>
                    </a:p>
                  </a:txBody>
                  <a:tcPr/>
                </a:tc>
              </a:tr>
              <a:tr h="234691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5s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Touche</a:t>
                      </a:r>
                      <a:r>
                        <a:rPr lang="fr-FR" baseline="0" dirty="0" smtClean="0"/>
                        <a:t> ou PB étroitement marqué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le plus proche de l’infraction </a:t>
                      </a:r>
                      <a:endParaRPr lang="fr-FR" dirty="0"/>
                    </a:p>
                  </a:txBody>
                  <a:tcPr/>
                </a:tc>
              </a:tr>
              <a:tr h="234691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8s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Franchir</a:t>
                      </a:r>
                      <a:r>
                        <a:rPr lang="fr-FR" baseline="0" dirty="0" smtClean="0"/>
                        <a:t> la ligne médiane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Le plus proche de l’infraction</a:t>
                      </a:r>
                      <a:endParaRPr lang="fr-FR" dirty="0"/>
                    </a:p>
                  </a:txBody>
                  <a:tcPr/>
                </a:tc>
              </a:tr>
              <a:tr h="504966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24s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Déclencher</a:t>
                      </a:r>
                      <a:r>
                        <a:rPr lang="fr-FR" baseline="0" dirty="0" smtClean="0"/>
                        <a:t> un tir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Le plus proche de l’infraction</a:t>
                      </a:r>
                    </a:p>
                  </a:txBody>
                  <a:tcPr/>
                </a:tc>
              </a:tr>
              <a:tr h="234691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14s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Suite à un premier tir ou suite à</a:t>
                      </a:r>
                      <a:r>
                        <a:rPr lang="fr-FR" baseline="0" dirty="0" smtClean="0"/>
                        <a:t> une faute lorsque le temps des 24s est inférieur à 14s.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Le plus proche de l’infraction</a:t>
                      </a:r>
                    </a:p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403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3405" y="725058"/>
            <a:ext cx="9613861" cy="1080938"/>
          </a:xfrm>
        </p:spPr>
        <p:txBody>
          <a:bodyPr/>
          <a:lstStyle/>
          <a:p>
            <a:r>
              <a:rPr lang="fr-FR" dirty="0" smtClean="0"/>
              <a:t>Connaitre le règlement – Le cylindre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0" b="992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864178"/>
            <a:ext cx="981075" cy="80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11" y="2091945"/>
            <a:ext cx="20002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11" y="4498216"/>
            <a:ext cx="334327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90113" y="2197136"/>
            <a:ext cx="698765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  <a:p>
            <a:r>
              <a:rPr lang="fr-FR" dirty="0"/>
              <a:t>Il est défini comme étant l'espace compris dans un cylindre imaginaire occupé par un joueur 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/>
              <a:t>D</a:t>
            </a:r>
            <a:r>
              <a:rPr lang="fr-FR" dirty="0" smtClean="0"/>
              <a:t>élimité </a:t>
            </a:r>
            <a:r>
              <a:rPr lang="fr-FR" dirty="0"/>
              <a:t>comme suit </a:t>
            </a:r>
            <a:r>
              <a:rPr lang="fr-FR" dirty="0" smtClean="0"/>
              <a:t>: </a:t>
            </a:r>
          </a:p>
          <a:p>
            <a:endParaRPr lang="fr-FR" dirty="0"/>
          </a:p>
          <a:p>
            <a:r>
              <a:rPr lang="fr-FR" dirty="0"/>
              <a:t>• À l'avant par la paume des mains, </a:t>
            </a:r>
          </a:p>
          <a:p>
            <a:endParaRPr lang="fr-FR" dirty="0"/>
          </a:p>
          <a:p>
            <a:r>
              <a:rPr lang="fr-FR" dirty="0"/>
              <a:t>• À l'arrière par les fesses, </a:t>
            </a:r>
          </a:p>
          <a:p>
            <a:endParaRPr lang="fr-FR" dirty="0"/>
          </a:p>
          <a:p>
            <a:r>
              <a:rPr lang="fr-FR" dirty="0"/>
              <a:t>• Sur les côtés par la face externe des bras et des jambes. Les mains et les bras peuvent être étendus devant le torse et avoir au plus un écartement égal à celui des pieds, les bras étant fléchis aux coudes afin que les avant-bras et les mains soient levés. L'écartement des pieds doit être proportionnel à la taille. </a:t>
            </a:r>
          </a:p>
        </p:txBody>
      </p:sp>
    </p:spTree>
    <p:extLst>
      <p:ext uri="{BB962C8B-B14F-4D97-AF65-F5344CB8AC3E}">
        <p14:creationId xmlns:p14="http://schemas.microsoft.com/office/powerpoint/2010/main" val="233375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3405" y="725058"/>
            <a:ext cx="9613861" cy="1080938"/>
          </a:xfrm>
        </p:spPr>
        <p:txBody>
          <a:bodyPr/>
          <a:lstStyle/>
          <a:p>
            <a:r>
              <a:rPr lang="fr-FR" dirty="0" smtClean="0"/>
              <a:t>Connaitre le règlement – Les fautes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0" b="992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864178"/>
            <a:ext cx="981075" cy="80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8617528"/>
              </p:ext>
            </p:extLst>
          </p:nvPr>
        </p:nvGraphicFramePr>
        <p:xfrm>
          <a:off x="720866" y="2166328"/>
          <a:ext cx="9351181" cy="422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5182"/>
                <a:gridCol w="6945999"/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Type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Réparation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Faute personnelle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 inscrit au compte du joueur fautif + éventuellement 1, 2 ou 3 lancers francs selon le cas 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Passage en force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 balle est remise à l’équipe qui défendait à l’endroit le plus proche ou remise en jeu à la hauteur de la ligne des LF dans le cas où le tir est refusé. 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Double faute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 P au</a:t>
                      </a:r>
                      <a:r>
                        <a:rPr lang="fr-FR" baseline="0" dirty="0" smtClean="0"/>
                        <a:t> compte des deux joueurs. Si panier il est accepté. Remise en jeu pour l’équipe en possession si pas de panier. Sinon alternance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Antisportive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2 LF + RJ /!\ 2 antisportive = </a:t>
                      </a:r>
                      <a:r>
                        <a:rPr lang="fr-FR" dirty="0" err="1" smtClean="0"/>
                        <a:t>disqualifiante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Technique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 LF + RJ – 2 T = </a:t>
                      </a:r>
                      <a:r>
                        <a:rPr lang="fr-FR" dirty="0" err="1" smtClean="0"/>
                        <a:t>disqualifiante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Disqualifiante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LF + RJ – Le joueur quitte la salle/</a:t>
                      </a:r>
                    </a:p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64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10058400" cy="838200"/>
          </a:xfrm>
        </p:spPr>
        <p:txBody>
          <a:bodyPr>
            <a:noAutofit/>
          </a:bodyPr>
          <a:lstStyle/>
          <a:p>
            <a:r>
              <a:rPr lang="fr-FR" sz="4000" dirty="0" smtClean="0"/>
              <a:t>Savoir analyser une action</a:t>
            </a:r>
            <a:endParaRPr lang="en-US" sz="4000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4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10" b="992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864178"/>
            <a:ext cx="981075" cy="80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à coins arrondis 4">
            <a:hlinkClick r:id="rId6" action="ppaction://hlinksldjump"/>
          </p:cNvPr>
          <p:cNvSpPr/>
          <p:nvPr/>
        </p:nvSpPr>
        <p:spPr>
          <a:xfrm>
            <a:off x="496152" y="3578734"/>
            <a:ext cx="4257675" cy="13906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Test interactif </a:t>
            </a:r>
            <a:endParaRPr lang="fr-FR" dirty="0"/>
          </a:p>
        </p:txBody>
      </p:sp>
      <p:sp>
        <p:nvSpPr>
          <p:cNvPr id="6" name="Rectangle à coins arrondis 5">
            <a:hlinkClick r:id="rId6" action="ppaction://hlinksldjump"/>
          </p:cNvPr>
          <p:cNvSpPr/>
          <p:nvPr/>
        </p:nvSpPr>
        <p:spPr>
          <a:xfrm>
            <a:off x="7429213" y="3578734"/>
            <a:ext cx="4257675" cy="13906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Test </a:t>
            </a:r>
            <a:r>
              <a:rPr lang="fr-FR" dirty="0" err="1" smtClean="0"/>
              <a:t>ppt</a:t>
            </a:r>
            <a:r>
              <a:rPr lang="fr-FR" dirty="0" smtClean="0"/>
              <a:t>.</a:t>
            </a:r>
            <a:endParaRPr lang="fr-FR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83" r="33143"/>
          <a:stretch/>
        </p:blipFill>
        <p:spPr bwMode="auto">
          <a:xfrm>
            <a:off x="5186149" y="1858018"/>
            <a:ext cx="1651379" cy="4832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ous-titre 2"/>
          <p:cNvSpPr txBox="1">
            <a:spLocks/>
          </p:cNvSpPr>
          <p:nvPr/>
        </p:nvSpPr>
        <p:spPr>
          <a:xfrm>
            <a:off x="2847548" y="6011535"/>
            <a:ext cx="9162653" cy="11176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>
                <a:solidFill>
                  <a:prstClr val="white"/>
                </a:solidFill>
              </a:rPr>
              <a:t>L . DAL   10/2017</a:t>
            </a:r>
          </a:p>
          <a:p>
            <a:r>
              <a:rPr lang="fr-FR" dirty="0" smtClean="0">
                <a:solidFill>
                  <a:prstClr val="white"/>
                </a:solidFill>
              </a:rPr>
              <a:t>Collège Germinal (59)</a:t>
            </a:r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44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Savoir analyser une action– Test interactif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0" b="992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864178"/>
            <a:ext cx="981075" cy="80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e 6"/>
          <p:cNvGrpSpPr/>
          <p:nvPr/>
        </p:nvGrpSpPr>
        <p:grpSpPr>
          <a:xfrm>
            <a:off x="1292674" y="2673031"/>
            <a:ext cx="1396166" cy="1251278"/>
            <a:chOff x="8434316" y="2516092"/>
            <a:chExt cx="1269242" cy="1251278"/>
          </a:xfrm>
        </p:grpSpPr>
        <p:sp>
          <p:nvSpPr>
            <p:cNvPr id="8" name="Ellipse 7"/>
            <p:cNvSpPr/>
            <p:nvPr/>
          </p:nvSpPr>
          <p:spPr>
            <a:xfrm>
              <a:off x="8434316" y="2516092"/>
              <a:ext cx="1269242" cy="125127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0628" y="2539614"/>
              <a:ext cx="1227756" cy="1227756"/>
            </a:xfrm>
            <a:prstGeom prst="rect">
              <a:avLst/>
            </a:prstGeom>
          </p:spPr>
        </p:pic>
      </p:grp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3"/>
          <a:stretch/>
        </p:blipFill>
        <p:spPr>
          <a:xfrm>
            <a:off x="6531566" y="2472113"/>
            <a:ext cx="1719021" cy="167663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437446" y="4082075"/>
            <a:ext cx="19072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i="1" dirty="0" smtClean="0"/>
              <a:t>Regardez bien les vidéos et lisez bien les questions</a:t>
            </a:r>
            <a:endParaRPr lang="fr-FR" sz="2000" dirty="0"/>
          </a:p>
        </p:txBody>
      </p:sp>
      <p:sp>
        <p:nvSpPr>
          <p:cNvPr id="12" name="Rectangle 11"/>
          <p:cNvSpPr/>
          <p:nvPr/>
        </p:nvSpPr>
        <p:spPr>
          <a:xfrm>
            <a:off x="880687" y="4216509"/>
            <a:ext cx="19072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i="1" dirty="0" smtClean="0"/>
              <a:t>Regroupez vous par 3 avec un téléphone</a:t>
            </a:r>
            <a:endParaRPr lang="fr-FR" sz="2000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70" r="41359"/>
          <a:stretch/>
        </p:blipFill>
        <p:spPr>
          <a:xfrm>
            <a:off x="8923020" y="2395709"/>
            <a:ext cx="1718310" cy="167663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44" r="20991"/>
          <a:stretch/>
        </p:blipFill>
        <p:spPr>
          <a:xfrm>
            <a:off x="3813648" y="2334290"/>
            <a:ext cx="1697353" cy="167663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828544" y="4234475"/>
            <a:ext cx="19072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i="1" dirty="0" smtClean="0"/>
              <a:t>Vous avez 30s pour discuter et pour répondre</a:t>
            </a:r>
            <a:endParaRPr lang="fr-FR" sz="2000" dirty="0"/>
          </a:p>
        </p:txBody>
      </p:sp>
      <p:sp>
        <p:nvSpPr>
          <p:cNvPr id="16" name="Rectangle 15"/>
          <p:cNvSpPr/>
          <p:nvPr/>
        </p:nvSpPr>
        <p:spPr>
          <a:xfrm>
            <a:off x="2912745" y="4216508"/>
            <a:ext cx="339471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i="1" dirty="0"/>
              <a:t>Connectez vous à  </a:t>
            </a:r>
            <a:endParaRPr lang="fr-FR" sz="2000" b="1" i="1" dirty="0" smtClean="0"/>
          </a:p>
          <a:p>
            <a:pPr algn="ctr"/>
            <a:r>
              <a:rPr lang="fr-FR" sz="2800" b="1" i="1" dirty="0" smtClean="0">
                <a:solidFill>
                  <a:schemeClr val="bg1"/>
                </a:solidFill>
              </a:rPr>
              <a:t>https</a:t>
            </a:r>
            <a:r>
              <a:rPr lang="fr-FR" sz="2800" b="1" i="1" dirty="0">
                <a:solidFill>
                  <a:schemeClr val="bg1"/>
                </a:solidFill>
              </a:rPr>
              <a:t>://</a:t>
            </a:r>
            <a:r>
              <a:rPr lang="fr-FR" sz="2800" b="1" i="1" dirty="0" smtClean="0">
                <a:solidFill>
                  <a:schemeClr val="bg1"/>
                </a:solidFill>
              </a:rPr>
              <a:t>kahoot.it</a:t>
            </a:r>
            <a:endParaRPr lang="fr-FR" sz="2000" b="1" i="1" dirty="0" smtClean="0">
              <a:solidFill>
                <a:schemeClr val="bg1"/>
              </a:solidFill>
            </a:endParaRPr>
          </a:p>
          <a:p>
            <a:pPr algn="ctr"/>
            <a:r>
              <a:rPr lang="fr-FR" sz="2000" b="1" i="1" dirty="0" smtClean="0"/>
              <a:t> et suivez les instructions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04785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Savoir analyser une action– Test </a:t>
            </a:r>
            <a:r>
              <a:rPr lang="fr-FR" dirty="0" err="1" smtClean="0"/>
              <a:t>ppt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0" b="992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864178"/>
            <a:ext cx="981075" cy="80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e 6"/>
          <p:cNvGrpSpPr/>
          <p:nvPr/>
        </p:nvGrpSpPr>
        <p:grpSpPr>
          <a:xfrm>
            <a:off x="1292674" y="2427017"/>
            <a:ext cx="1396166" cy="1251278"/>
            <a:chOff x="8434316" y="2516092"/>
            <a:chExt cx="1269242" cy="1251278"/>
          </a:xfrm>
        </p:grpSpPr>
        <p:sp>
          <p:nvSpPr>
            <p:cNvPr id="8" name="Ellipse 7"/>
            <p:cNvSpPr/>
            <p:nvPr/>
          </p:nvSpPr>
          <p:spPr>
            <a:xfrm>
              <a:off x="8434316" y="2516092"/>
              <a:ext cx="1269242" cy="125127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0628" y="2539614"/>
              <a:ext cx="1227756" cy="1227756"/>
            </a:xfrm>
            <a:prstGeom prst="rect">
              <a:avLst/>
            </a:prstGeom>
          </p:spPr>
        </p:pic>
      </p:grp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3"/>
          <a:stretch/>
        </p:blipFill>
        <p:spPr>
          <a:xfrm>
            <a:off x="3788366" y="2214339"/>
            <a:ext cx="1719021" cy="167663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694246" y="3857637"/>
            <a:ext cx="19072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i="1" dirty="0" smtClean="0"/>
              <a:t>Regardez bien les vidéos et lisez bien les questions</a:t>
            </a:r>
            <a:endParaRPr lang="fr-FR" sz="2000" dirty="0"/>
          </a:p>
        </p:txBody>
      </p:sp>
      <p:sp>
        <p:nvSpPr>
          <p:cNvPr id="12" name="Rectangle 11"/>
          <p:cNvSpPr/>
          <p:nvPr/>
        </p:nvSpPr>
        <p:spPr>
          <a:xfrm>
            <a:off x="880687" y="4165414"/>
            <a:ext cx="19072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i="1" dirty="0" smtClean="0"/>
              <a:t>Regroupez vous par 3 avec une ardoise</a:t>
            </a:r>
            <a:endParaRPr lang="fr-FR" sz="2000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70" r="41359"/>
          <a:stretch/>
        </p:blipFill>
        <p:spPr>
          <a:xfrm>
            <a:off x="6351270" y="2214339"/>
            <a:ext cx="1718310" cy="167663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256794" y="4011525"/>
            <a:ext cx="19072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i="1" dirty="0" smtClean="0"/>
              <a:t>Vous avez 30s pour discuter et pour répondre</a:t>
            </a:r>
            <a:endParaRPr lang="fr-FR" sz="2000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8" r="62383"/>
          <a:stretch/>
        </p:blipFill>
        <p:spPr bwMode="auto">
          <a:xfrm>
            <a:off x="8767762" y="2214339"/>
            <a:ext cx="1828800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8855392" y="4165414"/>
            <a:ext cx="19072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i="1" dirty="0" smtClean="0"/>
              <a:t>Plusieurs réponses peuvent être correctes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27949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Savoir analyser une action– Test </a:t>
            </a:r>
            <a:r>
              <a:rPr lang="fr-FR" dirty="0" err="1" smtClean="0"/>
              <a:t>ppt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0" b="992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864178"/>
            <a:ext cx="981075" cy="80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642024" y="2257861"/>
            <a:ext cx="28220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i="1" u="sng" dirty="0"/>
              <a:t>Que va siffler l'arbitre?</a:t>
            </a:r>
          </a:p>
        </p:txBody>
      </p:sp>
      <p:pic>
        <p:nvPicPr>
          <p:cNvPr id="16" name="FORMATION JO - Basket ball - Reprise de Dribble 1 Bis - YouTub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6561" y="2110284"/>
            <a:ext cx="7409218" cy="4167685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8065827" y="2811859"/>
            <a:ext cx="3807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arenR"/>
            </a:pPr>
            <a:r>
              <a:rPr lang="fr-FR" dirty="0" smtClean="0"/>
              <a:t>5s</a:t>
            </a:r>
          </a:p>
          <a:p>
            <a:pPr marL="342900" indent="-342900">
              <a:buAutoNum type="alphaUcParenR"/>
            </a:pPr>
            <a:r>
              <a:rPr lang="fr-FR" dirty="0" smtClean="0"/>
              <a:t>Marcher</a:t>
            </a:r>
          </a:p>
          <a:p>
            <a:pPr marL="342900" indent="-342900">
              <a:buAutoNum type="alphaUcParenR"/>
            </a:pPr>
            <a:r>
              <a:rPr lang="fr-FR" dirty="0" smtClean="0"/>
              <a:t>Faute du 6 vert</a:t>
            </a:r>
          </a:p>
          <a:p>
            <a:pPr marL="342900" indent="-342900">
              <a:buAutoNum type="alphaUcParenR"/>
            </a:pPr>
            <a:r>
              <a:rPr lang="fr-FR" dirty="0" smtClean="0"/>
              <a:t>Reprise</a:t>
            </a:r>
          </a:p>
        </p:txBody>
      </p:sp>
    </p:spTree>
    <p:extLst>
      <p:ext uri="{BB962C8B-B14F-4D97-AF65-F5344CB8AC3E}">
        <p14:creationId xmlns:p14="http://schemas.microsoft.com/office/powerpoint/2010/main" val="338798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Savoir analyser une action– Test </a:t>
            </a:r>
            <a:r>
              <a:rPr lang="fr-FR" dirty="0" err="1" smtClean="0"/>
              <a:t>ppt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0" b="992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864178"/>
            <a:ext cx="981075" cy="80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642024" y="2257861"/>
            <a:ext cx="28220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i="1" u="sng" dirty="0"/>
              <a:t>Que va siffler l'arbitre?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8065827" y="2811859"/>
            <a:ext cx="3807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arenR"/>
            </a:pPr>
            <a:r>
              <a:rPr lang="fr-FR" dirty="0" smtClean="0"/>
              <a:t>5s</a:t>
            </a:r>
          </a:p>
          <a:p>
            <a:pPr marL="342900" indent="-342900">
              <a:buAutoNum type="alphaUcParenR"/>
            </a:pPr>
            <a:r>
              <a:rPr lang="fr-FR" dirty="0" smtClean="0"/>
              <a:t>Faute du 6 rouge</a:t>
            </a:r>
          </a:p>
          <a:p>
            <a:pPr marL="342900" indent="-342900">
              <a:buAutoNum type="alphaUcParenR"/>
            </a:pPr>
            <a:r>
              <a:rPr lang="fr-FR" dirty="0" smtClean="0"/>
              <a:t>Pied sur la ligne</a:t>
            </a:r>
          </a:p>
          <a:p>
            <a:pPr marL="342900" indent="-342900">
              <a:buAutoNum type="alphaUcParenR"/>
            </a:pPr>
            <a:r>
              <a:rPr lang="fr-FR" dirty="0" smtClean="0"/>
              <a:t>Faute du 10 rouge</a:t>
            </a:r>
          </a:p>
        </p:txBody>
      </p:sp>
      <p:pic>
        <p:nvPicPr>
          <p:cNvPr id="6" name="FORMATION JO - Basket ball - Remise en Jeu Violation 1 - YouTub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2776" y="2055694"/>
            <a:ext cx="5893557" cy="442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7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Savoir analyser une action– Test </a:t>
            </a:r>
            <a:r>
              <a:rPr lang="fr-FR" dirty="0" err="1" smtClean="0"/>
              <a:t>ppt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0" b="992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864178"/>
            <a:ext cx="981075" cy="80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642024" y="2257861"/>
            <a:ext cx="28220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i="1" u="sng" dirty="0"/>
              <a:t>Que va siffler l'arbitre?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8065827" y="2811859"/>
            <a:ext cx="3807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arenR"/>
            </a:pPr>
            <a:r>
              <a:rPr lang="fr-FR" dirty="0" smtClean="0"/>
              <a:t>5s</a:t>
            </a:r>
          </a:p>
          <a:p>
            <a:pPr marL="342900" indent="-342900">
              <a:buAutoNum type="alphaUcParenR"/>
            </a:pPr>
            <a:r>
              <a:rPr lang="fr-FR" dirty="0" smtClean="0"/>
              <a:t>Faute personnelle</a:t>
            </a:r>
          </a:p>
          <a:p>
            <a:pPr marL="342900" indent="-342900">
              <a:buAutoNum type="alphaUcParenR"/>
            </a:pPr>
            <a:r>
              <a:rPr lang="fr-FR" dirty="0" smtClean="0"/>
              <a:t>Faute antisportive</a:t>
            </a:r>
          </a:p>
          <a:p>
            <a:pPr marL="342900" indent="-342900">
              <a:buAutoNum type="alphaUcParenR"/>
            </a:pPr>
            <a:r>
              <a:rPr lang="fr-FR" dirty="0" smtClean="0"/>
              <a:t>Faute technique</a:t>
            </a:r>
          </a:p>
        </p:txBody>
      </p:sp>
      <p:pic>
        <p:nvPicPr>
          <p:cNvPr id="7" name="basket-ball-antisportive-2017-nouvelles-regles3(1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5896.214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4965" y="2297688"/>
            <a:ext cx="7294421" cy="410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23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10058400" cy="838200"/>
          </a:xfrm>
        </p:spPr>
        <p:txBody>
          <a:bodyPr>
            <a:noAutofit/>
          </a:bodyPr>
          <a:lstStyle/>
          <a:p>
            <a:r>
              <a:rPr lang="fr-FR" sz="4000" dirty="0" smtClean="0"/>
              <a:t>3) Devenir arbitre départemental</a:t>
            </a:r>
            <a:endParaRPr lang="en-US" sz="4000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0" b="992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2964874"/>
            <a:ext cx="2790825" cy="2283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à coins arrondis 2">
            <a:hlinkClick r:id="rId5" action="ppaction://hlinksldjump"/>
          </p:cNvPr>
          <p:cNvSpPr/>
          <p:nvPr/>
        </p:nvSpPr>
        <p:spPr>
          <a:xfrm>
            <a:off x="209549" y="2419350"/>
            <a:ext cx="4257675" cy="13906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Connaitre le règlement</a:t>
            </a:r>
            <a:endParaRPr lang="fr-FR" dirty="0"/>
          </a:p>
        </p:txBody>
      </p:sp>
      <p:sp>
        <p:nvSpPr>
          <p:cNvPr id="7" name="Rectangle à coins arrondis 6">
            <a:hlinkClick r:id="rId6" action="ppaction://hlinksldjump"/>
          </p:cNvPr>
          <p:cNvSpPr/>
          <p:nvPr/>
        </p:nvSpPr>
        <p:spPr>
          <a:xfrm>
            <a:off x="209550" y="4552951"/>
            <a:ext cx="4257675" cy="13906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Savoir Analyser une action</a:t>
            </a:r>
            <a:endParaRPr lang="fr-FR" dirty="0"/>
          </a:p>
        </p:txBody>
      </p:sp>
      <p:sp>
        <p:nvSpPr>
          <p:cNvPr id="9" name="Rectangle à coins arrondis 8">
            <a:hlinkClick r:id="rId7" action="ppaction://hlinksldjump"/>
          </p:cNvPr>
          <p:cNvSpPr/>
          <p:nvPr/>
        </p:nvSpPr>
        <p:spPr>
          <a:xfrm>
            <a:off x="7543800" y="2419350"/>
            <a:ext cx="4257675" cy="13906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Connaitre la gestuelle</a:t>
            </a:r>
            <a:endParaRPr lang="fr-FR" dirty="0"/>
          </a:p>
        </p:txBody>
      </p:sp>
      <p:sp>
        <p:nvSpPr>
          <p:cNvPr id="10" name="Rectangle à coins arrondis 9">
            <a:hlinkClick r:id="rId8" action="ppaction://hlinksldjump"/>
          </p:cNvPr>
          <p:cNvSpPr/>
          <p:nvPr/>
        </p:nvSpPr>
        <p:spPr>
          <a:xfrm>
            <a:off x="7543799" y="4552951"/>
            <a:ext cx="4257675" cy="13906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Savoir se placer pour bien siffler</a:t>
            </a:r>
            <a:endParaRPr lang="fr-FR" dirty="0"/>
          </a:p>
        </p:txBody>
      </p:sp>
      <p:sp>
        <p:nvSpPr>
          <p:cNvPr id="11" name="Sous-titre 2"/>
          <p:cNvSpPr txBox="1">
            <a:spLocks/>
          </p:cNvSpPr>
          <p:nvPr/>
        </p:nvSpPr>
        <p:spPr>
          <a:xfrm>
            <a:off x="2847548" y="6011535"/>
            <a:ext cx="9162653" cy="11176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>
                <a:solidFill>
                  <a:prstClr val="white"/>
                </a:solidFill>
              </a:rPr>
              <a:t>L . DAL   10/2017</a:t>
            </a:r>
          </a:p>
          <a:p>
            <a:r>
              <a:rPr lang="fr-FR" dirty="0" smtClean="0">
                <a:solidFill>
                  <a:prstClr val="white"/>
                </a:solidFill>
              </a:rPr>
              <a:t>Collège Germinal (59)</a:t>
            </a:r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85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Savoir analyser une action– Test </a:t>
            </a:r>
            <a:r>
              <a:rPr lang="fr-FR" dirty="0" err="1" smtClean="0"/>
              <a:t>ppt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0" b="992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864178"/>
            <a:ext cx="981075" cy="80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642024" y="2257861"/>
            <a:ext cx="28220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i="1" u="sng" dirty="0"/>
              <a:t>Que va siffler l'arbitre?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8065827" y="2811859"/>
            <a:ext cx="3807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arenR"/>
            </a:pPr>
            <a:r>
              <a:rPr lang="fr-FR" dirty="0" smtClean="0"/>
              <a:t>Faute du 12 blanc</a:t>
            </a:r>
          </a:p>
          <a:p>
            <a:pPr marL="342900" indent="-342900">
              <a:buAutoNum type="alphaUcParenR"/>
            </a:pPr>
            <a:r>
              <a:rPr lang="fr-FR" dirty="0" smtClean="0"/>
              <a:t>Faute du 10 blanc</a:t>
            </a:r>
          </a:p>
          <a:p>
            <a:pPr marL="342900" indent="-342900">
              <a:buAutoNum type="alphaUcParenR"/>
            </a:pPr>
            <a:r>
              <a:rPr lang="fr-FR" dirty="0" smtClean="0"/>
              <a:t>Marcher du joueur rouge</a:t>
            </a:r>
          </a:p>
          <a:p>
            <a:pPr marL="342900" indent="-342900">
              <a:buAutoNum type="alphaUcParenR"/>
            </a:pPr>
            <a:r>
              <a:rPr lang="fr-FR" dirty="0" smtClean="0"/>
              <a:t>Faute offensive</a:t>
            </a:r>
          </a:p>
        </p:txBody>
      </p:sp>
      <p:pic>
        <p:nvPicPr>
          <p:cNvPr id="11" name="FORMATION JO - Basket ball - Faute Offensive 1 - YouTube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681.161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3720" y="2107735"/>
            <a:ext cx="5879910" cy="440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83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Savoir analyser une action– Test </a:t>
            </a:r>
            <a:r>
              <a:rPr lang="fr-FR" dirty="0" err="1" smtClean="0"/>
              <a:t>ppt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0" b="992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864178"/>
            <a:ext cx="981075" cy="80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642024" y="2257861"/>
            <a:ext cx="28220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i="1" u="sng" dirty="0"/>
              <a:t>Que va siffler l'arbitre?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8065827" y="2811859"/>
            <a:ext cx="3807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arenR"/>
            </a:pPr>
            <a:r>
              <a:rPr lang="fr-FR" dirty="0" smtClean="0"/>
              <a:t>Faute du joueur blanc</a:t>
            </a:r>
          </a:p>
          <a:p>
            <a:pPr marL="342900" indent="-342900">
              <a:buAutoNum type="alphaUcParenR"/>
            </a:pPr>
            <a:r>
              <a:rPr lang="fr-FR" dirty="0" smtClean="0"/>
              <a:t>Marcher du 8 blanc</a:t>
            </a:r>
          </a:p>
          <a:p>
            <a:pPr marL="342900" indent="-342900">
              <a:buAutoNum type="alphaUcParenR"/>
            </a:pPr>
            <a:r>
              <a:rPr lang="fr-FR" dirty="0" smtClean="0"/>
              <a:t>Reprise du 8 blanc</a:t>
            </a:r>
          </a:p>
          <a:p>
            <a:pPr marL="342900" indent="-342900">
              <a:buAutoNum type="alphaUcParenR"/>
            </a:pPr>
            <a:r>
              <a:rPr lang="fr-FR" dirty="0" smtClean="0"/>
              <a:t>Rien</a:t>
            </a:r>
          </a:p>
        </p:txBody>
      </p:sp>
      <p:pic>
        <p:nvPicPr>
          <p:cNvPr id="6" name="FORMATION JO - Basket ball - Reprise de Dribble 2 - YouTub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6811" y="2297687"/>
            <a:ext cx="6736379" cy="378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1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10058400" cy="838200"/>
          </a:xfrm>
        </p:spPr>
        <p:txBody>
          <a:bodyPr>
            <a:noAutofit/>
          </a:bodyPr>
          <a:lstStyle/>
          <a:p>
            <a:r>
              <a:rPr lang="fr-FR" sz="4000" dirty="0" smtClean="0"/>
              <a:t>La Gestuelle – Le tir.</a:t>
            </a:r>
            <a:endParaRPr lang="en-US" sz="4000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5" r="9280"/>
          <a:stretch/>
        </p:blipFill>
        <p:spPr bwMode="auto">
          <a:xfrm>
            <a:off x="723330" y="2510620"/>
            <a:ext cx="1828800" cy="267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764274" y="5349922"/>
            <a:ext cx="1787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Annonce d’un tir à 3pts</a:t>
            </a:r>
            <a:endParaRPr lang="fr-FR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033" y="2561194"/>
            <a:ext cx="1887229" cy="2572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613" y="2561194"/>
            <a:ext cx="1899559" cy="2572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4418033" y="5379492"/>
            <a:ext cx="1787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Tir à 3pts accordé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7757613" y="5411336"/>
            <a:ext cx="1787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Tirs à 2pts accordé</a:t>
            </a:r>
            <a:endParaRPr lang="fr-FR" dirty="0"/>
          </a:p>
        </p:txBody>
      </p:sp>
      <p:sp>
        <p:nvSpPr>
          <p:cNvPr id="4" name="Ellipse 3"/>
          <p:cNvSpPr/>
          <p:nvPr/>
        </p:nvSpPr>
        <p:spPr>
          <a:xfrm>
            <a:off x="9657172" y="2797791"/>
            <a:ext cx="2148141" cy="16513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i="1" dirty="0" smtClean="0"/>
              <a:t>Tir à 1pt?</a:t>
            </a:r>
            <a:endParaRPr lang="fr-FR" b="1" i="1" dirty="0"/>
          </a:p>
        </p:txBody>
      </p:sp>
      <p:pic>
        <p:nvPicPr>
          <p:cNvPr id="11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10" b="992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864178"/>
            <a:ext cx="981075" cy="80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871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Gestuelle </a:t>
            </a:r>
            <a:r>
              <a:rPr lang="fr-FR" dirty="0" smtClean="0"/>
              <a:t>– Les violations.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43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08" y="2049937"/>
            <a:ext cx="1711941" cy="228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578" y="2049937"/>
            <a:ext cx="1723260" cy="228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2"/>
          <a:stretch/>
        </p:blipFill>
        <p:spPr bwMode="auto">
          <a:xfrm>
            <a:off x="6385953" y="2008572"/>
            <a:ext cx="1733583" cy="228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963" y="4337713"/>
            <a:ext cx="1727295" cy="2473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6"/>
          <a:stretch/>
        </p:blipFill>
        <p:spPr bwMode="auto">
          <a:xfrm>
            <a:off x="9480335" y="2049515"/>
            <a:ext cx="1716263" cy="228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1"/>
          <a:stretch/>
        </p:blipFill>
        <p:spPr bwMode="auto">
          <a:xfrm>
            <a:off x="4962837" y="4337713"/>
            <a:ext cx="1822998" cy="252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7"/>
          <a:stretch/>
        </p:blipFill>
        <p:spPr bwMode="auto">
          <a:xfrm>
            <a:off x="7653119" y="4376381"/>
            <a:ext cx="1954915" cy="243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10" b="992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864178"/>
            <a:ext cx="981075" cy="80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105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Gestuelle </a:t>
            </a:r>
            <a:r>
              <a:rPr lang="fr-FR" dirty="0" smtClean="0"/>
              <a:t>– Les fautes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29" y="4472616"/>
            <a:ext cx="1554884" cy="213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584" y="2189029"/>
            <a:ext cx="1637752" cy="2097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726" y="2161949"/>
            <a:ext cx="1637752" cy="215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46" y="2177823"/>
            <a:ext cx="1564084" cy="212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30" y="2177823"/>
            <a:ext cx="1554883" cy="212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123" y="2181156"/>
            <a:ext cx="1646952" cy="211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690" y="2193793"/>
            <a:ext cx="1594230" cy="208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478" y="4518514"/>
            <a:ext cx="1564085" cy="204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086" y="4540441"/>
            <a:ext cx="1564084" cy="2000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567" y="4529477"/>
            <a:ext cx="1564345" cy="2022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415" y="4524979"/>
            <a:ext cx="1530691" cy="2031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10" b="992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864178"/>
            <a:ext cx="981075" cy="80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534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Gestuelle </a:t>
            </a:r>
            <a:r>
              <a:rPr lang="fr-FR" dirty="0" smtClean="0"/>
              <a:t>– Les numéros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16" y="3052621"/>
            <a:ext cx="1609726" cy="1967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965" y="3175452"/>
            <a:ext cx="1696373" cy="194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061" y="3175451"/>
            <a:ext cx="1600837" cy="1958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495999" y="2526522"/>
            <a:ext cx="1337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16</a:t>
            </a:r>
            <a:endParaRPr lang="fr-FR" dirty="0"/>
          </a:p>
        </p:txBody>
      </p:sp>
      <p:sp>
        <p:nvSpPr>
          <p:cNvPr id="19" name="Ellipse 18"/>
          <p:cNvSpPr/>
          <p:nvPr/>
        </p:nvSpPr>
        <p:spPr>
          <a:xfrm>
            <a:off x="9043022" y="3323053"/>
            <a:ext cx="2148141" cy="16513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i="1" dirty="0" smtClean="0"/>
              <a:t>Le 78?</a:t>
            </a:r>
            <a:endParaRPr lang="fr-FR" b="1" i="1" dirty="0"/>
          </a:p>
        </p:txBody>
      </p:sp>
      <p:pic>
        <p:nvPicPr>
          <p:cNvPr id="20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10" b="992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864178"/>
            <a:ext cx="981075" cy="80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29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10058400" cy="838200"/>
          </a:xfrm>
        </p:spPr>
        <p:txBody>
          <a:bodyPr>
            <a:noAutofit/>
          </a:bodyPr>
          <a:lstStyle/>
          <a:p>
            <a:r>
              <a:rPr lang="fr-FR" sz="4000" dirty="0" smtClean="0"/>
              <a:t>6) Me placer pour bien voir!</a:t>
            </a:r>
            <a:endParaRPr lang="en-US" sz="4000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206" y="2689138"/>
            <a:ext cx="4786312" cy="385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Text Box 8"/>
          <p:cNvSpPr txBox="1">
            <a:spLocks noChangeArrowheads="1"/>
          </p:cNvSpPr>
          <p:nvPr/>
        </p:nvSpPr>
        <p:spPr bwMode="auto">
          <a:xfrm>
            <a:off x="552770" y="5578401"/>
            <a:ext cx="32515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/>
            <a:r>
              <a:rPr lang="fr-FR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ARBITRE DE QUEUE  (AK)</a:t>
            </a:r>
          </a:p>
          <a:p>
            <a:pPr marL="342900" indent="-342900"/>
            <a:r>
              <a:rPr lang="fr-FR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Zones 1, 2, 3 et 6 </a:t>
            </a:r>
            <a:r>
              <a:rPr lang="fr-FR" sz="12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(espace 3 pts) </a:t>
            </a:r>
            <a:endParaRPr lang="fr-FR" b="1" dirty="0" smtClean="0">
              <a:solidFill>
                <a:srgbClr val="00206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grpSp>
        <p:nvGrpSpPr>
          <p:cNvPr id="47" name="Group 2"/>
          <p:cNvGrpSpPr>
            <a:grpSpLocks/>
          </p:cNvGrpSpPr>
          <p:nvPr/>
        </p:nvGrpSpPr>
        <p:grpSpPr bwMode="auto">
          <a:xfrm rot="21383175">
            <a:off x="6173955" y="2436170"/>
            <a:ext cx="511666" cy="237078"/>
            <a:chOff x="107843775" y="105185760"/>
            <a:chExt cx="435035" cy="186390"/>
          </a:xfrm>
        </p:grpSpPr>
        <p:grpSp>
          <p:nvGrpSpPr>
            <p:cNvPr id="48" name="Group 3"/>
            <p:cNvGrpSpPr>
              <a:grpSpLocks/>
            </p:cNvGrpSpPr>
            <p:nvPr/>
          </p:nvGrpSpPr>
          <p:grpSpPr bwMode="auto">
            <a:xfrm>
              <a:off x="107843775" y="105185760"/>
              <a:ext cx="435035" cy="186390"/>
              <a:chOff x="108589636" y="107453230"/>
              <a:chExt cx="435035" cy="186390"/>
            </a:xfrm>
          </p:grpSpPr>
          <p:sp>
            <p:nvSpPr>
              <p:cNvPr id="50" name="Oval 4"/>
              <p:cNvSpPr>
                <a:spLocks noChangeArrowheads="1"/>
              </p:cNvSpPr>
              <p:nvPr/>
            </p:nvSpPr>
            <p:spPr bwMode="auto">
              <a:xfrm rot="-443761">
                <a:off x="108852666" y="107552623"/>
                <a:ext cx="59447" cy="86997"/>
              </a:xfrm>
              <a:prstGeom prst="ellipse">
                <a:avLst/>
              </a:prstGeom>
              <a:solidFill>
                <a:srgbClr val="CCCCCC"/>
              </a:solidFill>
              <a:ln w="3175" algn="in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BE"/>
              </a:p>
            </p:txBody>
          </p:sp>
          <p:sp>
            <p:nvSpPr>
              <p:cNvPr id="51" name="Oval 5"/>
              <p:cNvSpPr>
                <a:spLocks noChangeArrowheads="1"/>
              </p:cNvSpPr>
              <p:nvPr/>
            </p:nvSpPr>
            <p:spPr bwMode="auto">
              <a:xfrm rot="-857477">
                <a:off x="108993607" y="107524052"/>
                <a:ext cx="31064" cy="64719"/>
              </a:xfrm>
              <a:prstGeom prst="ellipse">
                <a:avLst/>
              </a:prstGeom>
              <a:solidFill>
                <a:srgbClr val="FFCC99"/>
              </a:solidFill>
              <a:ln w="3175" algn="in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BE"/>
              </a:p>
            </p:txBody>
          </p:sp>
          <p:sp>
            <p:nvSpPr>
              <p:cNvPr id="52" name="Oval 6"/>
              <p:cNvSpPr>
                <a:spLocks noChangeArrowheads="1"/>
              </p:cNvSpPr>
              <p:nvPr/>
            </p:nvSpPr>
            <p:spPr bwMode="auto">
              <a:xfrm rot="821380">
                <a:off x="108589636" y="107522727"/>
                <a:ext cx="31064" cy="66164"/>
              </a:xfrm>
              <a:prstGeom prst="ellipse">
                <a:avLst/>
              </a:prstGeom>
              <a:solidFill>
                <a:srgbClr val="FFCC99"/>
              </a:solidFill>
              <a:ln w="3175" algn="in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BE"/>
              </a:p>
            </p:txBody>
          </p:sp>
          <p:sp>
            <p:nvSpPr>
              <p:cNvPr id="53" name="Oval 7"/>
              <p:cNvSpPr>
                <a:spLocks noChangeArrowheads="1"/>
              </p:cNvSpPr>
              <p:nvPr/>
            </p:nvSpPr>
            <p:spPr bwMode="auto">
              <a:xfrm rot="644389">
                <a:off x="108699003" y="107552623"/>
                <a:ext cx="59447" cy="86997"/>
              </a:xfrm>
              <a:prstGeom prst="ellipse">
                <a:avLst/>
              </a:prstGeom>
              <a:solidFill>
                <a:srgbClr val="CCCCCC"/>
              </a:solidFill>
              <a:ln w="3175" algn="in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BE"/>
              </a:p>
            </p:txBody>
          </p:sp>
          <p:sp>
            <p:nvSpPr>
              <p:cNvPr id="54" name="Oval 8"/>
              <p:cNvSpPr>
                <a:spLocks noChangeArrowheads="1"/>
              </p:cNvSpPr>
              <p:nvPr/>
            </p:nvSpPr>
            <p:spPr bwMode="auto">
              <a:xfrm>
                <a:off x="108600531" y="107480623"/>
                <a:ext cx="414000" cy="108000"/>
              </a:xfrm>
              <a:prstGeom prst="ellipse">
                <a:avLst/>
              </a:prstGeom>
              <a:solidFill>
                <a:srgbClr val="CCCCCC"/>
              </a:solidFill>
              <a:ln w="6350" algn="in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BE"/>
              </a:p>
            </p:txBody>
          </p:sp>
          <p:sp>
            <p:nvSpPr>
              <p:cNvPr id="55" name="Oval 9"/>
              <p:cNvSpPr>
                <a:spLocks noChangeArrowheads="1"/>
              </p:cNvSpPr>
              <p:nvPr/>
            </p:nvSpPr>
            <p:spPr bwMode="auto">
              <a:xfrm>
                <a:off x="108725339" y="107453230"/>
                <a:ext cx="162000" cy="144000"/>
              </a:xfrm>
              <a:prstGeom prst="ellipse">
                <a:avLst/>
              </a:prstGeom>
              <a:solidFill>
                <a:srgbClr val="FFCC99"/>
              </a:solidFill>
              <a:ln w="6350" algn="in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BE"/>
              </a:p>
            </p:txBody>
          </p:sp>
        </p:grpSp>
        <p:sp>
          <p:nvSpPr>
            <p:cNvPr id="49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108016629" y="105210150"/>
              <a:ext cx="85725" cy="900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fr-BE" sz="1000" kern="10" spc="0" dirty="0" smtClean="0">
                  <a:ln w="9525">
                    <a:noFill/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Arial Black"/>
                </a:rPr>
                <a:t>A</a:t>
              </a:r>
              <a:endParaRPr lang="fr-BE" sz="1000" kern="10" spc="0" dirty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Arial Black"/>
              </a:endParaRPr>
            </a:p>
          </p:txBody>
        </p:sp>
      </p:grpSp>
      <p:grpSp>
        <p:nvGrpSpPr>
          <p:cNvPr id="56" name="Group 2"/>
          <p:cNvGrpSpPr>
            <a:grpSpLocks/>
          </p:cNvGrpSpPr>
          <p:nvPr/>
        </p:nvGrpSpPr>
        <p:grpSpPr bwMode="auto">
          <a:xfrm rot="12433438">
            <a:off x="3965292" y="5644446"/>
            <a:ext cx="511666" cy="237078"/>
            <a:chOff x="107843775" y="105185760"/>
            <a:chExt cx="435035" cy="186390"/>
          </a:xfrm>
        </p:grpSpPr>
        <p:grpSp>
          <p:nvGrpSpPr>
            <p:cNvPr id="57" name="Group 3"/>
            <p:cNvGrpSpPr>
              <a:grpSpLocks/>
            </p:cNvGrpSpPr>
            <p:nvPr/>
          </p:nvGrpSpPr>
          <p:grpSpPr bwMode="auto">
            <a:xfrm>
              <a:off x="107843775" y="105185760"/>
              <a:ext cx="435035" cy="186390"/>
              <a:chOff x="108589636" y="107453230"/>
              <a:chExt cx="435035" cy="186390"/>
            </a:xfrm>
          </p:grpSpPr>
          <p:sp>
            <p:nvSpPr>
              <p:cNvPr id="59" name="Oval 4"/>
              <p:cNvSpPr>
                <a:spLocks noChangeArrowheads="1"/>
              </p:cNvSpPr>
              <p:nvPr/>
            </p:nvSpPr>
            <p:spPr bwMode="auto">
              <a:xfrm rot="-443761">
                <a:off x="108852666" y="107552623"/>
                <a:ext cx="59447" cy="86997"/>
              </a:xfrm>
              <a:prstGeom prst="ellipse">
                <a:avLst/>
              </a:prstGeom>
              <a:solidFill>
                <a:srgbClr val="CCCCCC"/>
              </a:solidFill>
              <a:ln w="3175" algn="in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BE"/>
              </a:p>
            </p:txBody>
          </p:sp>
          <p:sp>
            <p:nvSpPr>
              <p:cNvPr id="60" name="Oval 5"/>
              <p:cNvSpPr>
                <a:spLocks noChangeArrowheads="1"/>
              </p:cNvSpPr>
              <p:nvPr/>
            </p:nvSpPr>
            <p:spPr bwMode="auto">
              <a:xfrm rot="-857477">
                <a:off x="108993607" y="107524052"/>
                <a:ext cx="31064" cy="64719"/>
              </a:xfrm>
              <a:prstGeom prst="ellipse">
                <a:avLst/>
              </a:prstGeom>
              <a:solidFill>
                <a:srgbClr val="FFCC99"/>
              </a:solidFill>
              <a:ln w="3175" algn="in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BE"/>
              </a:p>
            </p:txBody>
          </p:sp>
          <p:sp>
            <p:nvSpPr>
              <p:cNvPr id="61" name="Oval 6"/>
              <p:cNvSpPr>
                <a:spLocks noChangeArrowheads="1"/>
              </p:cNvSpPr>
              <p:nvPr/>
            </p:nvSpPr>
            <p:spPr bwMode="auto">
              <a:xfrm rot="821380">
                <a:off x="108589636" y="107522727"/>
                <a:ext cx="31064" cy="66164"/>
              </a:xfrm>
              <a:prstGeom prst="ellipse">
                <a:avLst/>
              </a:prstGeom>
              <a:solidFill>
                <a:srgbClr val="FFCC99"/>
              </a:solidFill>
              <a:ln w="3175" algn="in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BE"/>
              </a:p>
            </p:txBody>
          </p:sp>
          <p:sp>
            <p:nvSpPr>
              <p:cNvPr id="62" name="Oval 7"/>
              <p:cNvSpPr>
                <a:spLocks noChangeArrowheads="1"/>
              </p:cNvSpPr>
              <p:nvPr/>
            </p:nvSpPr>
            <p:spPr bwMode="auto">
              <a:xfrm rot="644389">
                <a:off x="108699003" y="107552623"/>
                <a:ext cx="59447" cy="86997"/>
              </a:xfrm>
              <a:prstGeom prst="ellipse">
                <a:avLst/>
              </a:prstGeom>
              <a:solidFill>
                <a:srgbClr val="CCCCCC"/>
              </a:solidFill>
              <a:ln w="3175" algn="in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BE"/>
              </a:p>
            </p:txBody>
          </p:sp>
          <p:sp>
            <p:nvSpPr>
              <p:cNvPr id="63" name="Oval 8"/>
              <p:cNvSpPr>
                <a:spLocks noChangeArrowheads="1"/>
              </p:cNvSpPr>
              <p:nvPr/>
            </p:nvSpPr>
            <p:spPr bwMode="auto">
              <a:xfrm>
                <a:off x="108600531" y="107480623"/>
                <a:ext cx="414000" cy="108000"/>
              </a:xfrm>
              <a:prstGeom prst="ellipse">
                <a:avLst/>
              </a:prstGeom>
              <a:solidFill>
                <a:srgbClr val="CCCCCC"/>
              </a:solidFill>
              <a:ln w="6350" algn="in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BE"/>
              </a:p>
            </p:txBody>
          </p:sp>
          <p:sp>
            <p:nvSpPr>
              <p:cNvPr id="64" name="Oval 9"/>
              <p:cNvSpPr>
                <a:spLocks noChangeArrowheads="1"/>
              </p:cNvSpPr>
              <p:nvPr/>
            </p:nvSpPr>
            <p:spPr bwMode="auto">
              <a:xfrm>
                <a:off x="108725339" y="107453230"/>
                <a:ext cx="162000" cy="144000"/>
              </a:xfrm>
              <a:prstGeom prst="ellipse">
                <a:avLst/>
              </a:prstGeom>
              <a:solidFill>
                <a:srgbClr val="FFCC99"/>
              </a:solidFill>
              <a:ln w="6350" algn="in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BE"/>
              </a:p>
            </p:txBody>
          </p:sp>
        </p:grpSp>
        <p:sp>
          <p:nvSpPr>
            <p:cNvPr id="58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108016629" y="105210150"/>
              <a:ext cx="85725" cy="900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fr-BE" sz="1000" kern="10" spc="0" dirty="0" smtClean="0">
                  <a:ln w="9525">
                    <a:noFill/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latin typeface="Arial Black"/>
                </a:rPr>
                <a:t>A</a:t>
              </a:r>
              <a:endParaRPr lang="fr-BE" sz="1000" kern="10" spc="0" dirty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Arial Black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8227518" y="2026073"/>
            <a:ext cx="304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fr-FR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ARBITRE DE </a:t>
            </a:r>
            <a:r>
              <a:rPr lang="fr-FR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TETE (AT)</a:t>
            </a:r>
            <a:endParaRPr lang="fr-FR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342900" indent="-342900"/>
            <a:r>
              <a:rPr lang="fr-FR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Zones 4, 5 et 6 </a:t>
            </a:r>
            <a:r>
              <a:rPr lang="fr-FR" sz="12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(espace 2 pts) </a:t>
            </a:r>
          </a:p>
        </p:txBody>
      </p:sp>
      <p:sp>
        <p:nvSpPr>
          <p:cNvPr id="16384" name="Ellipse 16383"/>
          <p:cNvSpPr/>
          <p:nvPr/>
        </p:nvSpPr>
        <p:spPr>
          <a:xfrm>
            <a:off x="941695" y="2026073"/>
            <a:ext cx="2081476" cy="1276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Sur un tir? </a:t>
            </a:r>
            <a:endParaRPr lang="fr-FR" dirty="0"/>
          </a:p>
        </p:txBody>
      </p:sp>
      <p:sp>
        <p:nvSpPr>
          <p:cNvPr id="67" name="Ellipse 66"/>
          <p:cNvSpPr/>
          <p:nvPr/>
        </p:nvSpPr>
        <p:spPr>
          <a:xfrm>
            <a:off x="8586716" y="3106521"/>
            <a:ext cx="2081476" cy="1276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Sur une faute?</a:t>
            </a:r>
            <a:endParaRPr lang="fr-FR" dirty="0"/>
          </a:p>
        </p:txBody>
      </p:sp>
      <p:sp>
        <p:nvSpPr>
          <p:cNvPr id="68" name="Ellipse 67"/>
          <p:cNvSpPr/>
          <p:nvPr/>
        </p:nvSpPr>
        <p:spPr>
          <a:xfrm>
            <a:off x="823415" y="3744863"/>
            <a:ext cx="2081476" cy="1276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Quelles responsabilités sur les touches?</a:t>
            </a:r>
            <a:endParaRPr lang="fr-FR" dirty="0"/>
          </a:p>
        </p:txBody>
      </p:sp>
      <p:sp>
        <p:nvSpPr>
          <p:cNvPr id="69" name="Ellipse 68"/>
          <p:cNvSpPr/>
          <p:nvPr/>
        </p:nvSpPr>
        <p:spPr>
          <a:xfrm>
            <a:off x="9025719" y="4940058"/>
            <a:ext cx="2081476" cy="1276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Aux LF?</a:t>
            </a:r>
            <a:endParaRPr lang="fr-FR" dirty="0"/>
          </a:p>
        </p:txBody>
      </p:sp>
      <p:pic>
        <p:nvPicPr>
          <p:cNvPr id="70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0" b="992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864178"/>
            <a:ext cx="981075" cy="80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928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10058400" cy="838200"/>
          </a:xfrm>
        </p:spPr>
        <p:txBody>
          <a:bodyPr>
            <a:noAutofit/>
          </a:bodyPr>
          <a:lstStyle/>
          <a:p>
            <a:r>
              <a:rPr lang="fr-FR" sz="4000" dirty="0" smtClean="0"/>
              <a:t>6) Me placer pour bien voir!</a:t>
            </a:r>
            <a:endParaRPr lang="en-US" sz="4000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809" y="2520712"/>
            <a:ext cx="5495925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" name="Text Box 8"/>
          <p:cNvSpPr txBox="1">
            <a:spLocks noChangeArrowheads="1"/>
          </p:cNvSpPr>
          <p:nvPr/>
        </p:nvSpPr>
        <p:spPr bwMode="auto">
          <a:xfrm>
            <a:off x="9007734" y="3232139"/>
            <a:ext cx="2840435" cy="2064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FR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L’arbitre de TETE</a:t>
            </a:r>
          </a:p>
          <a:p>
            <a:r>
              <a:rPr lang="fr-FR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Indique aux joueurs le nombre de lancers francs à tirer </a:t>
            </a:r>
          </a:p>
          <a:p>
            <a:r>
              <a:rPr lang="fr-FR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Il donne le ballon au tireur</a:t>
            </a:r>
          </a:p>
          <a:p>
            <a:r>
              <a:rPr lang="fr-FR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et reprend sa place en ligne de fond</a:t>
            </a:r>
          </a:p>
        </p:txBody>
      </p:sp>
      <p:sp>
        <p:nvSpPr>
          <p:cNvPr id="123" name="Text Box 8"/>
          <p:cNvSpPr txBox="1">
            <a:spLocks noChangeArrowheads="1"/>
          </p:cNvSpPr>
          <p:nvPr/>
        </p:nvSpPr>
        <p:spPr bwMode="auto">
          <a:xfrm>
            <a:off x="257606" y="3251350"/>
            <a:ext cx="3254203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FR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L’arbitre de QUEUE</a:t>
            </a:r>
          </a:p>
          <a:p>
            <a:r>
              <a:rPr lang="fr-FR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Relaye l’information et montre le nombre de lancers francs à tirer </a:t>
            </a:r>
          </a:p>
          <a:p>
            <a:r>
              <a:rPr lang="fr-FR" sz="14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C’est lui qui validera le tir s’il est réussi</a:t>
            </a:r>
          </a:p>
        </p:txBody>
      </p:sp>
      <p:pic>
        <p:nvPicPr>
          <p:cNvPr id="124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0" b="992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864178"/>
            <a:ext cx="981075" cy="80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659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Connaitre le règlement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0" b="992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864178"/>
            <a:ext cx="981075" cy="80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à coins arrondis 6">
            <a:hlinkClick r:id="rId5" action="ppaction://hlinksldjump"/>
          </p:cNvPr>
          <p:cNvSpPr/>
          <p:nvPr/>
        </p:nvSpPr>
        <p:spPr>
          <a:xfrm>
            <a:off x="209549" y="2419350"/>
            <a:ext cx="4257675" cy="13906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Test interactif </a:t>
            </a:r>
            <a:endParaRPr lang="fr-FR" dirty="0"/>
          </a:p>
        </p:txBody>
      </p:sp>
      <p:sp>
        <p:nvSpPr>
          <p:cNvPr id="8" name="Rectangle à coins arrondis 7">
            <a:hlinkClick r:id="rId6" action="ppaction://hlinksldjump"/>
          </p:cNvPr>
          <p:cNvSpPr/>
          <p:nvPr/>
        </p:nvSpPr>
        <p:spPr>
          <a:xfrm>
            <a:off x="209548" y="4610100"/>
            <a:ext cx="4257675" cy="13906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Test </a:t>
            </a:r>
            <a:r>
              <a:rPr lang="fr-FR" dirty="0" err="1" smtClean="0"/>
              <a:t>ppt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9" name="Rectangle à coins arrondis 8">
            <a:hlinkClick r:id="rId7" action="ppaction://hlinksldjump"/>
          </p:cNvPr>
          <p:cNvSpPr/>
          <p:nvPr/>
        </p:nvSpPr>
        <p:spPr>
          <a:xfrm>
            <a:off x="7734298" y="3219450"/>
            <a:ext cx="4257675" cy="13906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Retour sur certains points théoriques</a:t>
            </a:r>
            <a:endParaRPr lang="fr-FR" dirty="0"/>
          </a:p>
        </p:txBody>
      </p:sp>
      <p:pic>
        <p:nvPicPr>
          <p:cNvPr id="10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10" b="992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091"/>
          <a:stretch/>
        </p:blipFill>
        <p:spPr bwMode="auto">
          <a:xfrm>
            <a:off x="4905375" y="2419350"/>
            <a:ext cx="1990725" cy="370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ous-titre 2"/>
          <p:cNvSpPr txBox="1">
            <a:spLocks/>
          </p:cNvSpPr>
          <p:nvPr/>
        </p:nvSpPr>
        <p:spPr>
          <a:xfrm>
            <a:off x="2847548" y="6011535"/>
            <a:ext cx="9162653" cy="11176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>
                <a:solidFill>
                  <a:prstClr val="white"/>
                </a:solidFill>
              </a:rPr>
              <a:t>L . DAL   10/2017</a:t>
            </a:r>
          </a:p>
          <a:p>
            <a:r>
              <a:rPr lang="fr-FR" dirty="0" smtClean="0">
                <a:solidFill>
                  <a:prstClr val="white"/>
                </a:solidFill>
              </a:rPr>
              <a:t>Collège Germinal (59)</a:t>
            </a:r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84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Connaitre le règlement – Test interactif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0" b="992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864178"/>
            <a:ext cx="981075" cy="80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e 6"/>
          <p:cNvGrpSpPr/>
          <p:nvPr/>
        </p:nvGrpSpPr>
        <p:grpSpPr>
          <a:xfrm>
            <a:off x="1292674" y="2673031"/>
            <a:ext cx="1396166" cy="1251278"/>
            <a:chOff x="8434316" y="2516092"/>
            <a:chExt cx="1269242" cy="1251278"/>
          </a:xfrm>
        </p:grpSpPr>
        <p:sp>
          <p:nvSpPr>
            <p:cNvPr id="8" name="Ellipse 7"/>
            <p:cNvSpPr/>
            <p:nvPr/>
          </p:nvSpPr>
          <p:spPr>
            <a:xfrm>
              <a:off x="8434316" y="2516092"/>
              <a:ext cx="1269242" cy="125127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0628" y="2539614"/>
              <a:ext cx="1227756" cy="1227756"/>
            </a:xfrm>
            <a:prstGeom prst="rect">
              <a:avLst/>
            </a:prstGeom>
          </p:spPr>
        </p:pic>
      </p:grp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3"/>
          <a:stretch/>
        </p:blipFill>
        <p:spPr>
          <a:xfrm>
            <a:off x="6531566" y="2472113"/>
            <a:ext cx="1719021" cy="167663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437446" y="4082075"/>
            <a:ext cx="19072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i="1" dirty="0" smtClean="0"/>
              <a:t>Regardez bien les vidéos et lisez bien les questions</a:t>
            </a:r>
            <a:endParaRPr lang="fr-FR" sz="2000" dirty="0"/>
          </a:p>
        </p:txBody>
      </p:sp>
      <p:sp>
        <p:nvSpPr>
          <p:cNvPr id="12" name="Rectangle 11"/>
          <p:cNvSpPr/>
          <p:nvPr/>
        </p:nvSpPr>
        <p:spPr>
          <a:xfrm>
            <a:off x="880687" y="4216509"/>
            <a:ext cx="19072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i="1" dirty="0" smtClean="0"/>
              <a:t>Regroupez vous par 3 avec un téléphone</a:t>
            </a:r>
            <a:endParaRPr lang="fr-FR" sz="2000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70" r="41359"/>
          <a:stretch/>
        </p:blipFill>
        <p:spPr>
          <a:xfrm>
            <a:off x="8923020" y="2395709"/>
            <a:ext cx="1718310" cy="167663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44" r="20991"/>
          <a:stretch/>
        </p:blipFill>
        <p:spPr>
          <a:xfrm>
            <a:off x="3813648" y="2334290"/>
            <a:ext cx="1697353" cy="167663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828544" y="4234475"/>
            <a:ext cx="19072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i="1" dirty="0" smtClean="0"/>
              <a:t>Vous avez 30s pour discuter et pour répondre</a:t>
            </a:r>
            <a:endParaRPr lang="fr-FR" sz="2000" dirty="0"/>
          </a:p>
        </p:txBody>
      </p:sp>
      <p:sp>
        <p:nvSpPr>
          <p:cNvPr id="16" name="Rectangle 15"/>
          <p:cNvSpPr/>
          <p:nvPr/>
        </p:nvSpPr>
        <p:spPr>
          <a:xfrm>
            <a:off x="2912745" y="4216508"/>
            <a:ext cx="339471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i="1" dirty="0"/>
              <a:t>Connectez vous à  </a:t>
            </a:r>
            <a:endParaRPr lang="fr-FR" sz="2000" b="1" i="1" dirty="0" smtClean="0"/>
          </a:p>
          <a:p>
            <a:pPr algn="ctr"/>
            <a:r>
              <a:rPr lang="fr-FR" sz="2800" b="1" i="1" dirty="0" smtClean="0">
                <a:solidFill>
                  <a:schemeClr val="bg1"/>
                </a:solidFill>
              </a:rPr>
              <a:t>https</a:t>
            </a:r>
            <a:r>
              <a:rPr lang="fr-FR" sz="2800" b="1" i="1" dirty="0">
                <a:solidFill>
                  <a:schemeClr val="bg1"/>
                </a:solidFill>
              </a:rPr>
              <a:t>://</a:t>
            </a:r>
            <a:r>
              <a:rPr lang="fr-FR" sz="2800" b="1" i="1" dirty="0" smtClean="0">
                <a:solidFill>
                  <a:schemeClr val="bg1"/>
                </a:solidFill>
              </a:rPr>
              <a:t>kahoot.it</a:t>
            </a:r>
            <a:endParaRPr lang="fr-FR" sz="2000" b="1" i="1" dirty="0" smtClean="0">
              <a:solidFill>
                <a:schemeClr val="bg1"/>
              </a:solidFill>
            </a:endParaRPr>
          </a:p>
          <a:p>
            <a:pPr algn="ctr"/>
            <a:r>
              <a:rPr lang="fr-FR" sz="2000" b="1" i="1" dirty="0" smtClean="0"/>
              <a:t> et suivez les instructions</a:t>
            </a:r>
            <a:endParaRPr lang="fr-FR" sz="2000" dirty="0"/>
          </a:p>
        </p:txBody>
      </p:sp>
      <p:sp>
        <p:nvSpPr>
          <p:cNvPr id="17" name="Sous-titre 2"/>
          <p:cNvSpPr txBox="1">
            <a:spLocks/>
          </p:cNvSpPr>
          <p:nvPr/>
        </p:nvSpPr>
        <p:spPr>
          <a:xfrm>
            <a:off x="2847548" y="6011535"/>
            <a:ext cx="9162653" cy="11176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>
                <a:solidFill>
                  <a:prstClr val="white"/>
                </a:solidFill>
              </a:rPr>
              <a:t>L . DAL   10/2017</a:t>
            </a:r>
          </a:p>
          <a:p>
            <a:r>
              <a:rPr lang="fr-FR" dirty="0" smtClean="0">
                <a:solidFill>
                  <a:prstClr val="white"/>
                </a:solidFill>
              </a:rPr>
              <a:t>Collège Germinal (59)</a:t>
            </a:r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32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Connaitre le règlement – Test </a:t>
            </a:r>
            <a:r>
              <a:rPr lang="fr-FR" dirty="0" err="1" smtClean="0"/>
              <a:t>ppt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0" b="992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864178"/>
            <a:ext cx="981075" cy="80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e 6"/>
          <p:cNvGrpSpPr/>
          <p:nvPr/>
        </p:nvGrpSpPr>
        <p:grpSpPr>
          <a:xfrm>
            <a:off x="1292674" y="2427017"/>
            <a:ext cx="1396166" cy="1251278"/>
            <a:chOff x="8434316" y="2516092"/>
            <a:chExt cx="1269242" cy="1251278"/>
          </a:xfrm>
        </p:grpSpPr>
        <p:sp>
          <p:nvSpPr>
            <p:cNvPr id="8" name="Ellipse 7"/>
            <p:cNvSpPr/>
            <p:nvPr/>
          </p:nvSpPr>
          <p:spPr>
            <a:xfrm>
              <a:off x="8434316" y="2516092"/>
              <a:ext cx="1269242" cy="125127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0628" y="2539614"/>
              <a:ext cx="1227756" cy="1227756"/>
            </a:xfrm>
            <a:prstGeom prst="rect">
              <a:avLst/>
            </a:prstGeom>
          </p:spPr>
        </p:pic>
      </p:grp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3"/>
          <a:stretch/>
        </p:blipFill>
        <p:spPr>
          <a:xfrm>
            <a:off x="3788366" y="2214339"/>
            <a:ext cx="1719021" cy="167663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694246" y="3857637"/>
            <a:ext cx="19072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i="1" dirty="0" smtClean="0"/>
              <a:t>Regardez bien les vidéos et lisez bien les questions</a:t>
            </a:r>
            <a:endParaRPr lang="fr-FR" sz="2000" dirty="0"/>
          </a:p>
        </p:txBody>
      </p:sp>
      <p:sp>
        <p:nvSpPr>
          <p:cNvPr id="12" name="Rectangle 11"/>
          <p:cNvSpPr/>
          <p:nvPr/>
        </p:nvSpPr>
        <p:spPr>
          <a:xfrm>
            <a:off x="880687" y="4165414"/>
            <a:ext cx="19072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i="1" dirty="0" smtClean="0"/>
              <a:t>Regroupez vous par 3 avec une ardoise</a:t>
            </a:r>
            <a:endParaRPr lang="fr-FR" sz="2000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70" r="41359"/>
          <a:stretch/>
        </p:blipFill>
        <p:spPr>
          <a:xfrm>
            <a:off x="6351270" y="2214339"/>
            <a:ext cx="1718310" cy="167663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256794" y="4011525"/>
            <a:ext cx="19072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i="1" dirty="0" smtClean="0"/>
              <a:t>Vous avez 30s pour discuter et pour répondre</a:t>
            </a:r>
            <a:endParaRPr lang="fr-FR" sz="2000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8" r="62383"/>
          <a:stretch/>
        </p:blipFill>
        <p:spPr bwMode="auto">
          <a:xfrm>
            <a:off x="8767762" y="2214339"/>
            <a:ext cx="1828800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8855392" y="4165414"/>
            <a:ext cx="19072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i="1" dirty="0" smtClean="0"/>
              <a:t>Plusieurs réponses peuvent être correctes</a:t>
            </a:r>
            <a:endParaRPr lang="fr-FR" sz="2000" dirty="0"/>
          </a:p>
        </p:txBody>
      </p:sp>
      <p:sp>
        <p:nvSpPr>
          <p:cNvPr id="16" name="Sous-titre 2"/>
          <p:cNvSpPr txBox="1">
            <a:spLocks/>
          </p:cNvSpPr>
          <p:nvPr/>
        </p:nvSpPr>
        <p:spPr>
          <a:xfrm>
            <a:off x="2847548" y="6011535"/>
            <a:ext cx="9162653" cy="11176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>
                <a:solidFill>
                  <a:prstClr val="white"/>
                </a:solidFill>
              </a:rPr>
              <a:t>L . DAL   10/2017</a:t>
            </a:r>
          </a:p>
          <a:p>
            <a:r>
              <a:rPr lang="fr-FR" dirty="0" smtClean="0">
                <a:solidFill>
                  <a:prstClr val="white"/>
                </a:solidFill>
              </a:rPr>
              <a:t>Collège Germinal (59)</a:t>
            </a:r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25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Connaitre le règlement – Test </a:t>
            </a:r>
            <a:r>
              <a:rPr lang="fr-FR" dirty="0" err="1" smtClean="0"/>
              <a:t>Ppt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0321" y="2336873"/>
            <a:ext cx="11054479" cy="9727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200" b="1" dirty="0" smtClean="0"/>
              <a:t>1) Quel(s) niveau(x) joue(nt) avec un ballon T6.</a:t>
            </a:r>
          </a:p>
          <a:p>
            <a:endParaRPr lang="fr-FR" sz="3200" b="1" dirty="0"/>
          </a:p>
          <a:p>
            <a:pPr marL="0" indent="0">
              <a:buNone/>
            </a:pPr>
            <a:endParaRPr lang="fr-FR" sz="3200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0" b="992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864178"/>
            <a:ext cx="981075" cy="80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6181441" y="3172480"/>
            <a:ext cx="3010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A) U13 Féminin</a:t>
            </a:r>
            <a:endParaRPr lang="fr-FR" sz="2800" dirty="0"/>
          </a:p>
        </p:txBody>
      </p:sp>
      <p:sp>
        <p:nvSpPr>
          <p:cNvPr id="7" name="ZoneTexte 6"/>
          <p:cNvSpPr txBox="1"/>
          <p:nvPr/>
        </p:nvSpPr>
        <p:spPr>
          <a:xfrm>
            <a:off x="6181441" y="3820180"/>
            <a:ext cx="3010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B) U15 Féminin</a:t>
            </a:r>
            <a:endParaRPr lang="fr-FR" sz="2800" dirty="0"/>
          </a:p>
        </p:txBody>
      </p:sp>
      <p:sp>
        <p:nvSpPr>
          <p:cNvPr id="8" name="ZoneTexte 7"/>
          <p:cNvSpPr txBox="1"/>
          <p:nvPr/>
        </p:nvSpPr>
        <p:spPr>
          <a:xfrm>
            <a:off x="6181441" y="4493268"/>
            <a:ext cx="3010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C) U13 Masculin</a:t>
            </a:r>
            <a:endParaRPr lang="fr-FR" sz="2800" dirty="0"/>
          </a:p>
        </p:txBody>
      </p:sp>
      <p:sp>
        <p:nvSpPr>
          <p:cNvPr id="9" name="ZoneTexte 8"/>
          <p:cNvSpPr txBox="1"/>
          <p:nvPr/>
        </p:nvSpPr>
        <p:spPr>
          <a:xfrm>
            <a:off x="6181441" y="5121918"/>
            <a:ext cx="3010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D) U15 Masculin</a:t>
            </a:r>
            <a:endParaRPr lang="fr-FR" sz="2800" dirty="0"/>
          </a:p>
        </p:txBody>
      </p:sp>
      <p:pic>
        <p:nvPicPr>
          <p:cNvPr id="5122" name="Picture 2" descr="C:\Users\Lucie\Desktop\ballon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179" y="3115612"/>
            <a:ext cx="2739789" cy="275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7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60DE7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60DE72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60DE7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Connaitre le règlement – Test </a:t>
            </a:r>
            <a:r>
              <a:rPr lang="fr-FR" dirty="0" err="1" smtClean="0"/>
              <a:t>Ppt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0321" y="2336873"/>
            <a:ext cx="11054479" cy="9727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200" b="1" i="1" dirty="0" smtClean="0"/>
              <a:t>2) </a:t>
            </a:r>
            <a:r>
              <a:rPr lang="fr-FR" sz="3200" i="1" dirty="0"/>
              <a:t>Quand le ballon peut-il être considéré comme sorti du terrain?</a:t>
            </a:r>
            <a:endParaRPr lang="fr-FR" sz="3200" b="1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0" b="992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864178"/>
            <a:ext cx="981075" cy="80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742950" y="3552493"/>
            <a:ext cx="10001250" cy="523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</a:t>
            </a:r>
            <a:r>
              <a:rPr lang="fr-FR" sz="2800" dirty="0"/>
              <a:t>) Il touche le montant haut du panier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42950" y="4200193"/>
            <a:ext cx="10001250" cy="523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B) Il est dans les mains d'un joueur qui a le pied sur la ligne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42950" y="4873281"/>
            <a:ext cx="10001250" cy="523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C</a:t>
            </a:r>
            <a:r>
              <a:rPr lang="fr-FR" sz="2800" dirty="0"/>
              <a:t>) Il est dans les mains d'un joueur en l'air qui est à </a:t>
            </a:r>
            <a:r>
              <a:rPr lang="fr-FR" sz="2800" dirty="0" err="1"/>
              <a:t>l'ext</a:t>
            </a:r>
            <a:r>
              <a:rPr lang="fr-FR" sz="2800" dirty="0"/>
              <a:t>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42950" y="5501931"/>
            <a:ext cx="10001250" cy="523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D</a:t>
            </a:r>
            <a:r>
              <a:rPr lang="fr-FR" sz="2800" dirty="0"/>
              <a:t>) Il est dans les mains d'un joueur qui revient de l'extérieur</a:t>
            </a:r>
          </a:p>
        </p:txBody>
      </p:sp>
    </p:spTree>
    <p:extLst>
      <p:ext uri="{BB962C8B-B14F-4D97-AF65-F5344CB8AC3E}">
        <p14:creationId xmlns:p14="http://schemas.microsoft.com/office/powerpoint/2010/main" val="218346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erlin" id="{7B5DBA9E-B069-418E-9360-A61BDD0615A4}" vid="{C7DC10E3-4FF5-456B-A359-A0F378C1E5FB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2117</Words>
  <Application>Microsoft Office PowerPoint</Application>
  <PresentationFormat>Personnalisé</PresentationFormat>
  <Paragraphs>368</Paragraphs>
  <Slides>47</Slides>
  <Notes>10</Notes>
  <HiddenSlides>0</HiddenSlides>
  <MMClips>11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48" baseType="lpstr">
      <vt:lpstr>Berlin</vt:lpstr>
      <vt:lpstr>Formation JO Basketball</vt:lpstr>
      <vt:lpstr>1) Arbitrer c’est….</vt:lpstr>
      <vt:lpstr>2) Pour bien arbitrer il faut donc….</vt:lpstr>
      <vt:lpstr>3) Devenir arbitre départemental</vt:lpstr>
      <vt:lpstr>Connaitre le règlement</vt:lpstr>
      <vt:lpstr>Connaitre le règlement – Test interactif</vt:lpstr>
      <vt:lpstr>Connaitre le règlement – Test ppt</vt:lpstr>
      <vt:lpstr>Connaitre le règlement – Test Ppt</vt:lpstr>
      <vt:lpstr>Connaitre le règlement – Test Ppt</vt:lpstr>
      <vt:lpstr>Connaitre le règlement – Test Ppt</vt:lpstr>
      <vt:lpstr>Connaitre le règlement – Test Ppt</vt:lpstr>
      <vt:lpstr>Connaitre le règlement – Test Ppt</vt:lpstr>
      <vt:lpstr>Connaitre le règlement – Test Ppt</vt:lpstr>
      <vt:lpstr>Connaitre le règlement – Test Ppt</vt:lpstr>
      <vt:lpstr>Connaitre le règlement – Test Ppt</vt:lpstr>
      <vt:lpstr>Connaitre le règlement – Test Ppt</vt:lpstr>
      <vt:lpstr>Connaitre le règlement – Test Ppt</vt:lpstr>
      <vt:lpstr>Connaitre le règlement – Test Ppt</vt:lpstr>
      <vt:lpstr>Connaitre le règlement – Test Ppt</vt:lpstr>
      <vt:lpstr>Connaitre le règlement – Test Ppt</vt:lpstr>
      <vt:lpstr>Connaitre le règlement – Test Ppt</vt:lpstr>
      <vt:lpstr>Connaitre le règlement – Test Ppt</vt:lpstr>
      <vt:lpstr>Connaitre le règlement – Théorie</vt:lpstr>
      <vt:lpstr>Connaitre le règlement – Les violations</vt:lpstr>
      <vt:lpstr>Connaitre le règlement – Le marcher</vt:lpstr>
      <vt:lpstr>Connaitre le règlement – Le marcher</vt:lpstr>
      <vt:lpstr>Connaitre le règlement – Le marcher</vt:lpstr>
      <vt:lpstr>Connaitre le règlement – Le marcher</vt:lpstr>
      <vt:lpstr>Connaitre le règlement – Le marcher</vt:lpstr>
      <vt:lpstr>Connaitre le règlement – Le retour en zone</vt:lpstr>
      <vt:lpstr>Connaitre le règlement – Le temps</vt:lpstr>
      <vt:lpstr>Connaitre le règlement – Le cylindre</vt:lpstr>
      <vt:lpstr>Connaitre le règlement – Les fautes</vt:lpstr>
      <vt:lpstr>Savoir analyser une action</vt:lpstr>
      <vt:lpstr>Savoir analyser une action– Test interactif</vt:lpstr>
      <vt:lpstr>Savoir analyser une action– Test ppt</vt:lpstr>
      <vt:lpstr>Savoir analyser une action– Test ppt</vt:lpstr>
      <vt:lpstr>Savoir analyser une action– Test ppt</vt:lpstr>
      <vt:lpstr>Savoir analyser une action– Test ppt</vt:lpstr>
      <vt:lpstr>Savoir analyser une action– Test ppt</vt:lpstr>
      <vt:lpstr>Savoir analyser une action– Test ppt</vt:lpstr>
      <vt:lpstr>La Gestuelle – Le tir.</vt:lpstr>
      <vt:lpstr>La Gestuelle – Les violations.</vt:lpstr>
      <vt:lpstr>La Gestuelle – Les fautes</vt:lpstr>
      <vt:lpstr>La Gestuelle – Les numéros</vt:lpstr>
      <vt:lpstr>6) Me placer pour bien voir!</vt:lpstr>
      <vt:lpstr>6) Me placer pour bien voir!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TD 2 Basketball – L3 EM</dc:title>
  <dc:creator>Lucie DAL</dc:creator>
  <cp:lastModifiedBy>ASUS X205TA</cp:lastModifiedBy>
  <cp:revision>147</cp:revision>
  <dcterms:created xsi:type="dcterms:W3CDTF">2014-12-09T09:47:32Z</dcterms:created>
  <dcterms:modified xsi:type="dcterms:W3CDTF">2018-02-05T13:18:11Z</dcterms:modified>
</cp:coreProperties>
</file>